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docProps/custom.xml" ContentType="application/vnd.openxmlformats-officedocument.custom-properti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commentAuthors.xml" ContentType="application/vnd.openxmlformats-officedocument.presentationml.commentAuthors+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78" r:id="rId2"/>
  </p:sldMasterIdLst>
  <p:notesMasterIdLst>
    <p:notesMasterId r:id="rId143"/>
  </p:notesMasterIdLst>
  <p:sldIdLst>
    <p:sldId id="298" r:id="rId3"/>
    <p:sldId id="364" r:id="rId4"/>
    <p:sldId id="365" r:id="rId5"/>
    <p:sldId id="366" r:id="rId6"/>
    <p:sldId id="299" r:id="rId7"/>
    <p:sldId id="624" r:id="rId8"/>
    <p:sldId id="260" r:id="rId9"/>
    <p:sldId id="514" r:id="rId10"/>
    <p:sldId id="590" r:id="rId11"/>
    <p:sldId id="591" r:id="rId12"/>
    <p:sldId id="635" r:id="rId13"/>
    <p:sldId id="625" r:id="rId14"/>
    <p:sldId id="515" r:id="rId15"/>
    <p:sldId id="626" r:id="rId16"/>
    <p:sldId id="593" r:id="rId17"/>
    <p:sldId id="517" r:id="rId18"/>
    <p:sldId id="518" r:id="rId19"/>
    <p:sldId id="519" r:id="rId20"/>
    <p:sldId id="520" r:id="rId21"/>
    <p:sldId id="636" r:id="rId22"/>
    <p:sldId id="637" r:id="rId23"/>
    <p:sldId id="638" r:id="rId24"/>
    <p:sldId id="639" r:id="rId25"/>
    <p:sldId id="616" r:id="rId26"/>
    <p:sldId id="618" r:id="rId27"/>
    <p:sldId id="619" r:id="rId28"/>
    <p:sldId id="617" r:id="rId29"/>
    <p:sldId id="522" r:id="rId30"/>
    <p:sldId id="523" r:id="rId31"/>
    <p:sldId id="620" r:id="rId32"/>
    <p:sldId id="521" r:id="rId33"/>
    <p:sldId id="525" r:id="rId34"/>
    <p:sldId id="527" r:id="rId35"/>
    <p:sldId id="652" r:id="rId36"/>
    <p:sldId id="653" r:id="rId37"/>
    <p:sldId id="654" r:id="rId38"/>
    <p:sldId id="529" r:id="rId39"/>
    <p:sldId id="530" r:id="rId40"/>
    <p:sldId id="531" r:id="rId41"/>
    <p:sldId id="533" r:id="rId42"/>
    <p:sldId id="537" r:id="rId43"/>
    <p:sldId id="536" r:id="rId44"/>
    <p:sldId id="656" r:id="rId45"/>
    <p:sldId id="657" r:id="rId46"/>
    <p:sldId id="658" r:id="rId47"/>
    <p:sldId id="538" r:id="rId48"/>
    <p:sldId id="540" r:id="rId49"/>
    <p:sldId id="541" r:id="rId50"/>
    <p:sldId id="542" r:id="rId51"/>
    <p:sldId id="659" r:id="rId52"/>
    <p:sldId id="539" r:id="rId53"/>
    <p:sldId id="403" r:id="rId54"/>
    <p:sldId id="404" r:id="rId55"/>
    <p:sldId id="544" r:id="rId56"/>
    <p:sldId id="543" r:id="rId57"/>
    <p:sldId id="545" r:id="rId58"/>
    <p:sldId id="458" r:id="rId59"/>
    <p:sldId id="547" r:id="rId60"/>
    <p:sldId id="548" r:id="rId61"/>
    <p:sldId id="594" r:id="rId62"/>
    <p:sldId id="596" r:id="rId63"/>
    <p:sldId id="595" r:id="rId64"/>
    <p:sldId id="546" r:id="rId65"/>
    <p:sldId id="551" r:id="rId66"/>
    <p:sldId id="552" r:id="rId67"/>
    <p:sldId id="553" r:id="rId68"/>
    <p:sldId id="554" r:id="rId69"/>
    <p:sldId id="556" r:id="rId70"/>
    <p:sldId id="597" r:id="rId71"/>
    <p:sldId id="598" r:id="rId72"/>
    <p:sldId id="640" r:id="rId73"/>
    <p:sldId id="641" r:id="rId74"/>
    <p:sldId id="660" r:id="rId75"/>
    <p:sldId id="643" r:id="rId76"/>
    <p:sldId id="644" r:id="rId77"/>
    <p:sldId id="642" r:id="rId78"/>
    <p:sldId id="646" r:id="rId79"/>
    <p:sldId id="647" r:id="rId80"/>
    <p:sldId id="648" r:id="rId81"/>
    <p:sldId id="649" r:id="rId82"/>
    <p:sldId id="651" r:id="rId83"/>
    <p:sldId id="558" r:id="rId84"/>
    <p:sldId id="633" r:id="rId85"/>
    <p:sldId id="634" r:id="rId86"/>
    <p:sldId id="560" r:id="rId87"/>
    <p:sldId id="562" r:id="rId88"/>
    <p:sldId id="667" r:id="rId89"/>
    <p:sldId id="671" r:id="rId90"/>
    <p:sldId id="672" r:id="rId91"/>
    <p:sldId id="668" r:id="rId92"/>
    <p:sldId id="669" r:id="rId93"/>
    <p:sldId id="666" r:id="rId94"/>
    <p:sldId id="627" r:id="rId95"/>
    <p:sldId id="628" r:id="rId96"/>
    <p:sldId id="629" r:id="rId97"/>
    <p:sldId id="580" r:id="rId98"/>
    <p:sldId id="581" r:id="rId99"/>
    <p:sldId id="582" r:id="rId100"/>
    <p:sldId id="663" r:id="rId101"/>
    <p:sldId id="664" r:id="rId102"/>
    <p:sldId id="665" r:id="rId103"/>
    <p:sldId id="599" r:id="rId104"/>
    <p:sldId id="600" r:id="rId105"/>
    <p:sldId id="601" r:id="rId106"/>
    <p:sldId id="602" r:id="rId107"/>
    <p:sldId id="603" r:id="rId108"/>
    <p:sldId id="605" r:id="rId109"/>
    <p:sldId id="606" r:id="rId110"/>
    <p:sldId id="608" r:id="rId111"/>
    <p:sldId id="609" r:id="rId112"/>
    <p:sldId id="610" r:id="rId113"/>
    <p:sldId id="613" r:id="rId114"/>
    <p:sldId id="675" r:id="rId115"/>
    <p:sldId id="673" r:id="rId116"/>
    <p:sldId id="674" r:id="rId117"/>
    <p:sldId id="569" r:id="rId118"/>
    <p:sldId id="578" r:id="rId119"/>
    <p:sldId id="676" r:id="rId120"/>
    <p:sldId id="677" r:id="rId121"/>
    <p:sldId id="678" r:id="rId122"/>
    <p:sldId id="686" r:id="rId123"/>
    <p:sldId id="679" r:id="rId124"/>
    <p:sldId id="680" r:id="rId125"/>
    <p:sldId id="682" r:id="rId126"/>
    <p:sldId id="683" r:id="rId127"/>
    <p:sldId id="684" r:id="rId128"/>
    <p:sldId id="685" r:id="rId129"/>
    <p:sldId id="615" r:id="rId130"/>
    <p:sldId id="662" r:id="rId131"/>
    <p:sldId id="661" r:id="rId132"/>
    <p:sldId id="630" r:id="rId133"/>
    <p:sldId id="631" r:id="rId134"/>
    <p:sldId id="574" r:id="rId135"/>
    <p:sldId id="561" r:id="rId136"/>
    <p:sldId id="572" r:id="rId137"/>
    <p:sldId id="568" r:id="rId138"/>
    <p:sldId id="575" r:id="rId139"/>
    <p:sldId id="576" r:id="rId140"/>
    <p:sldId id="577" r:id="rId141"/>
    <p:sldId id="614" r:id="rId142"/>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jitha Ponnupillai" initials="AP" lastIdx="1" clrIdx="0">
    <p:extLst>
      <p:ext uri="{19B8F6BF-5375-455C-9EA6-DF929625EA0E}">
        <p15:presenceInfo xmlns:p15="http://schemas.microsoft.com/office/powerpoint/2012/main" xmlns="" userId="ecbca81c820e1f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152" autoAdjust="0"/>
    <p:restoredTop sz="94660"/>
  </p:normalViewPr>
  <p:slideViewPr>
    <p:cSldViewPr>
      <p:cViewPr varScale="1">
        <p:scale>
          <a:sx n="70" d="100"/>
          <a:sy n="70" d="100"/>
        </p:scale>
        <p:origin x="-114" y="-168"/>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commentAuthors" Target="commentAuthor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4.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2900"/>
          </a:xfrm>
          <a:prstGeom prst="rect">
            <a:avLst/>
          </a:prstGeom>
        </p:spPr>
        <p:txBody>
          <a:bodyPr vert="horz" lIns="91440" tIns="45720" rIns="91440" bIns="45720" rtlCol="0"/>
          <a:lstStyle>
            <a:lvl1pPr algn="r">
              <a:defRPr sz="1200"/>
            </a:lvl1pPr>
          </a:lstStyle>
          <a:p>
            <a:fld id="{62A205DE-3B7E-4E1F-9893-F91220AD2801}" type="datetimeFigureOut">
              <a:rPr lang="en-US" smtClean="0"/>
              <a:pPr/>
              <a:t>10/30/2020</a:t>
            </a:fld>
            <a:endParaRPr lang="en-US"/>
          </a:p>
        </p:txBody>
      </p:sp>
      <p:sp>
        <p:nvSpPr>
          <p:cNvPr id="4" name="Slide Image Placeholder 3"/>
          <p:cNvSpPr>
            <a:spLocks noGrp="1" noRot="1" noChangeAspect="1"/>
          </p:cNvSpPr>
          <p:nvPr>
            <p:ph type="sldImg" idx="2"/>
          </p:nvPr>
        </p:nvSpPr>
        <p:spPr>
          <a:xfrm>
            <a:off x="3810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257550"/>
            <a:ext cx="97536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2900"/>
          </a:xfrm>
          <a:prstGeom prst="rect">
            <a:avLst/>
          </a:prstGeom>
        </p:spPr>
        <p:txBody>
          <a:bodyPr vert="horz" lIns="91440" tIns="45720" rIns="91440" bIns="45720" rtlCol="0" anchor="b"/>
          <a:lstStyle>
            <a:lvl1pPr algn="r">
              <a:defRPr sz="1200"/>
            </a:lvl1pPr>
          </a:lstStyle>
          <a:p>
            <a:fld id="{C89C9140-C8DF-4302-B50B-DD4F2972A0BD}" type="slidenum">
              <a:rPr lang="en-US" smtClean="0"/>
              <a:pPr/>
              <a:t>‹#›</a:t>
            </a:fld>
            <a:endParaRPr lang="en-US"/>
          </a:p>
        </p:txBody>
      </p:sp>
    </p:spTree>
    <p:extLst>
      <p:ext uri="{BB962C8B-B14F-4D97-AF65-F5344CB8AC3E}">
        <p14:creationId xmlns:p14="http://schemas.microsoft.com/office/powerpoint/2010/main" xmlns="" val="2642015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FA942AD-BE2C-4AD3-8BAC-94A044052CA9}" type="datetime1">
              <a:rPr lang="en-US" smtClean="0"/>
              <a:pPr/>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2063817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42B423-EB52-4763-9FE9-8B6CCAF33F80}" type="datetime1">
              <a:rPr lang="en-US" smtClean="0"/>
              <a:pPr/>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1338244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AE94E8-F9AA-456B-BA5B-1A3201F378E9}" type="datetime1">
              <a:rPr lang="en-US" smtClean="0"/>
              <a:pPr/>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066190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FA942AD-BE2C-4AD3-8BAC-94A044052CA9}" type="datetime1">
              <a:rPr lang="en-US" smtClean="0">
                <a:solidFill>
                  <a:prstClr val="black">
                    <a:tint val="75000"/>
                  </a:prstClr>
                </a:solidFill>
              </a:rPr>
              <a:pPr/>
              <a:t>10/30/2020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4142953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C3951A-BF86-4188-AD02-72E2FEBDF4CC}" type="datetime1">
              <a:rPr lang="en-US" smtClean="0">
                <a:solidFill>
                  <a:prstClr val="black">
                    <a:tint val="75000"/>
                  </a:prstClr>
                </a:solidFill>
              </a:rPr>
              <a:pPr/>
              <a:t>10/30/2020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118444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D94E77-9FC7-44E8-ABE9-E652975C2732}" type="datetime1">
              <a:rPr lang="en-US" smtClean="0">
                <a:solidFill>
                  <a:prstClr val="black">
                    <a:tint val="75000"/>
                  </a:prstClr>
                </a:solidFill>
              </a:rPr>
              <a:pPr/>
              <a:t>10/30/2020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75174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D806CA9-EEC9-4F5C-85CB-1C3D48018AA1}" type="datetime1">
              <a:rPr lang="en-US" smtClean="0">
                <a:solidFill>
                  <a:prstClr val="black">
                    <a:tint val="75000"/>
                  </a:prstClr>
                </a:solidFill>
              </a:rPr>
              <a:pPr/>
              <a:t>10/30/2020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931408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7CA66B-8C7D-4796-B355-F7171D89949E}" type="datetime1">
              <a:rPr lang="en-US" smtClean="0">
                <a:solidFill>
                  <a:prstClr val="black">
                    <a:tint val="75000"/>
                  </a:prstClr>
                </a:solidFill>
              </a:rPr>
              <a:pPr/>
              <a:t>10/30/2020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288673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2DA985-EB05-47B3-AD8D-8239C9289D76}" type="datetime1">
              <a:rPr lang="en-US" smtClean="0">
                <a:solidFill>
                  <a:prstClr val="black">
                    <a:tint val="75000"/>
                  </a:prstClr>
                </a:solidFill>
              </a:rPr>
              <a:pPr/>
              <a:t>10/30/2020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4837867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F466B1-1E4B-45A1-9842-D15A569C6D15}" type="datetime1">
              <a:rPr lang="en-US" smtClean="0">
                <a:solidFill>
                  <a:prstClr val="black">
                    <a:tint val="75000"/>
                  </a:prstClr>
                </a:solidFill>
              </a:rPr>
              <a:pPr/>
              <a:t>10/30/2020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9286399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EFF10B-256C-44BC-8AE8-2370F1EA7BEF}" type="datetime1">
              <a:rPr lang="en-US" smtClean="0">
                <a:solidFill>
                  <a:prstClr val="black">
                    <a:tint val="75000"/>
                  </a:prstClr>
                </a:solidFill>
              </a:rPr>
              <a:pPr/>
              <a:t>10/30/2020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807442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C3951A-BF86-4188-AD02-72E2FEBDF4CC}" type="datetime1">
              <a:rPr lang="en-US" smtClean="0"/>
              <a:pPr/>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21713625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C461A3-2C66-4F69-98C2-7762588525EA}" type="datetime1">
              <a:rPr lang="en-US" smtClean="0">
                <a:solidFill>
                  <a:prstClr val="black">
                    <a:tint val="75000"/>
                  </a:prstClr>
                </a:solidFill>
              </a:rPr>
              <a:pPr/>
              <a:t>10/30/2020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4879294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42B423-EB52-4763-9FE9-8B6CCAF33F80}" type="datetime1">
              <a:rPr lang="en-US" smtClean="0">
                <a:solidFill>
                  <a:prstClr val="black">
                    <a:tint val="75000"/>
                  </a:prstClr>
                </a:solidFill>
              </a:rPr>
              <a:pPr/>
              <a:t>10/30/2020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199749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AE94E8-F9AA-456B-BA5B-1A3201F378E9}" type="datetime1">
              <a:rPr lang="en-US" smtClean="0">
                <a:solidFill>
                  <a:prstClr val="black">
                    <a:tint val="75000"/>
                  </a:prstClr>
                </a:solidFill>
              </a:rPr>
              <a:pPr/>
              <a:t>10/30/2020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607409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D94E77-9FC7-44E8-ABE9-E652975C2732}" type="datetime1">
              <a:rPr lang="en-US" smtClean="0"/>
              <a:pPr/>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261560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D806CA9-EEC9-4F5C-85CB-1C3D48018AA1}" type="datetime1">
              <a:rPr lang="en-US" smtClean="0"/>
              <a:pPr/>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160065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7CA66B-8C7D-4796-B355-F7171D89949E}" type="datetime1">
              <a:rPr lang="en-US" smtClean="0"/>
              <a:pPr/>
              <a:t>10/30/2020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2740537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2DA985-EB05-47B3-AD8D-8239C9289D76}" type="datetime1">
              <a:rPr lang="en-US" smtClean="0"/>
              <a:pPr/>
              <a:t>10/30/2020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4037867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F466B1-1E4B-45A1-9842-D15A569C6D15}" type="datetime1">
              <a:rPr lang="en-US" smtClean="0"/>
              <a:pPr/>
              <a:t>10/30/2020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689064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EFF10B-256C-44BC-8AE8-2370F1EA7BEF}" type="datetime1">
              <a:rPr lang="en-US" smtClean="0"/>
              <a:pPr/>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226082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C461A3-2C66-4F69-98C2-7762588525EA}" type="datetime1">
              <a:rPr lang="en-US" smtClean="0"/>
              <a:pPr/>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83558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C4890B-AF0C-43D9-8F86-3795D1D267E2}" type="datetime1">
              <a:rPr lang="en-US" smtClean="0"/>
              <a:pPr/>
              <a:t>10/30/2020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23872789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C4890B-AF0C-43D9-8F86-3795D1D267E2}" type="datetime1">
              <a:rPr lang="en-US" smtClean="0">
                <a:solidFill>
                  <a:prstClr val="black">
                    <a:tint val="75000"/>
                  </a:prstClr>
                </a:solidFill>
              </a:rPr>
              <a:pPr/>
              <a:t>10/30/2020</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74640588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oleObject" Target="../embeddings/oleObject6.bin"/></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oleObject" Target="../embeddings/oleObject7.bin"/></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oleObject" Target="../embeddings/oleObject8.bin"/></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oleObject" Target="../embeddings/oleObject9.bin"/></Relationships>
</file>

<file path=ppt/slides/_rels/slide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90.png"/></Relationships>
</file>

<file path=ppt/slides/_rels/slide1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1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guru99.com/black-box-testing.html"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toolsqa.com/software-testing/static-testing/" TargetMode="Externa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toolsqa.com/software-testing/dynamic-testing/" TargetMode="Externa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png"/>
          <p:cNvSpPr>
            <a:spLocks noChangeAspect="1" noChangeArrowheads="1"/>
          </p:cNvSpPr>
          <p:nvPr/>
        </p:nvSpPr>
        <p:spPr bwMode="auto">
          <a:xfrm>
            <a:off x="307975" y="15875"/>
            <a:ext cx="296863" cy="296863"/>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6406" y="195536"/>
            <a:ext cx="11282362" cy="198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Rectangle 4"/>
          <p:cNvSpPr/>
          <p:nvPr/>
        </p:nvSpPr>
        <p:spPr>
          <a:xfrm>
            <a:off x="1752600" y="3048000"/>
            <a:ext cx="7620000" cy="2308324"/>
          </a:xfrm>
          <a:prstGeom prst="rect">
            <a:avLst/>
          </a:prstGeom>
        </p:spPr>
        <p:txBody>
          <a:bodyPr wrap="square">
            <a:spAutoFit/>
          </a:bodyPr>
          <a:lstStyle/>
          <a:p>
            <a:r>
              <a:rPr lang="en-IN" sz="3600" b="1" dirty="0">
                <a:latin typeface="Times New Roman" pitchFamily="18" charset="0"/>
                <a:cs typeface="Times New Roman" pitchFamily="18" charset="0"/>
              </a:rPr>
              <a:t>Subject Code: </a:t>
            </a:r>
            <a:r>
              <a:rPr lang="en-US" sz="3600" b="1" dirty="0">
                <a:latin typeface="Times New Roman" pitchFamily="18" charset="0"/>
                <a:cs typeface="Times New Roman" pitchFamily="18" charset="0"/>
              </a:rPr>
              <a:t>SCSA1303</a:t>
            </a:r>
            <a:r>
              <a:rPr lang="en-IN" sz="3600" b="1" dirty="0">
                <a:latin typeface="Times New Roman" pitchFamily="18" charset="0"/>
                <a:cs typeface="Times New Roman" pitchFamily="18" charset="0"/>
              </a:rPr>
              <a:t> </a:t>
            </a:r>
            <a:br>
              <a:rPr lang="en-IN" sz="3600" b="1" dirty="0">
                <a:latin typeface="Times New Roman" pitchFamily="18" charset="0"/>
                <a:cs typeface="Times New Roman" pitchFamily="18" charset="0"/>
              </a:rPr>
            </a:br>
            <a:r>
              <a:rPr lang="en-IN" sz="3600" b="1" dirty="0">
                <a:latin typeface="Times New Roman" pitchFamily="18" charset="0"/>
                <a:cs typeface="Times New Roman" pitchFamily="18" charset="0"/>
              </a:rPr>
              <a:t>Subject Name: </a:t>
            </a:r>
            <a:r>
              <a:rPr lang="en-US" sz="3600" b="1" dirty="0">
                <a:latin typeface="Times New Roman" pitchFamily="18" charset="0"/>
                <a:cs typeface="Times New Roman" pitchFamily="18" charset="0"/>
              </a:rPr>
              <a:t>Software Engineering</a:t>
            </a:r>
          </a:p>
          <a:p>
            <a:r>
              <a:rPr lang="en-IN" sz="3600" b="1" dirty="0">
                <a:latin typeface="Times New Roman" pitchFamily="18" charset="0"/>
                <a:cs typeface="Times New Roman" pitchFamily="18" charset="0"/>
              </a:rPr>
              <a:t/>
            </a:r>
            <a:br>
              <a:rPr lang="en-IN" sz="3600" b="1"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457200" y="2286000"/>
            <a:ext cx="11277600" cy="3951723"/>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222222"/>
                </a:solidFill>
                <a:effectLst/>
                <a:uLnTx/>
                <a:uFillTx/>
                <a:latin typeface="Calibri"/>
                <a:ea typeface="+mn-ea"/>
                <a:cs typeface="+mn-cs"/>
              </a:rPr>
              <a:t>China Airlines Airbus A300 crashed due to a software bug on April 26, 1994, killing 264 innocents live</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222222"/>
                </a:solidFill>
                <a:effectLst/>
                <a:uLnTx/>
                <a:uFillTx/>
                <a:latin typeface="Calibri"/>
                <a:ea typeface="+mn-ea"/>
                <a:cs typeface="+mn-cs"/>
              </a:rPr>
              <a:t>In 1985, Canada's Therac-25 radiation therapy machine malfunctioned due to software bug and delivered lethal radiation doses to patients, leaving 3 people dead and critically injuring 3 others.</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222222"/>
                </a:solidFill>
                <a:effectLst/>
                <a:uLnTx/>
                <a:uFillTx/>
                <a:latin typeface="Calibri"/>
                <a:ea typeface="+mn-ea"/>
                <a:cs typeface="+mn-cs"/>
              </a:rPr>
              <a:t>In April of 1999, a software bug caused the failure of a $1.2 billion military satellite launch, the costliest accident in history</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222222"/>
                </a:solidFill>
                <a:effectLst/>
                <a:uLnTx/>
                <a:uFillTx/>
                <a:latin typeface="Calibri"/>
                <a:ea typeface="+mn-ea"/>
                <a:cs typeface="+mn-cs"/>
              </a:rPr>
              <a:t>In May of 1996, a software bug caused the bank accounts of 823 customers of a major U.S. bank to be credited with 920 million US dollars.</a:t>
            </a:r>
          </a:p>
          <a:p>
            <a:pPr marL="800100" lvl="1" indent="-342900" algn="just">
              <a:buFont typeface="Wingdings" panose="05000000000000000000" pitchFamily="2" charset="2"/>
              <a:buChar char="Ø"/>
              <a:defRPr/>
            </a:pPr>
            <a:r>
              <a:rPr lang="en-IN" sz="2000" b="1" i="0" dirty="0">
                <a:solidFill>
                  <a:srgbClr val="292929"/>
                </a:solidFill>
                <a:effectLst/>
              </a:rPr>
              <a:t>St. Mary’s Mercy Hospital </a:t>
            </a:r>
            <a:r>
              <a:rPr lang="en-US" sz="2000" b="0" i="0" dirty="0">
                <a:solidFill>
                  <a:srgbClr val="292929"/>
                </a:solidFill>
                <a:effectLst/>
              </a:rPr>
              <a:t> It turns out the hospital had recently upgraded its patient-management software system. However, a mapping error in the software resulted in the system assigning a code of 20 (which means “expired”) instead of 01 which meant the patient had been discharged. </a:t>
            </a:r>
            <a:endParaRPr lang="en-IN" sz="2000" b="1" i="0" dirty="0">
              <a:solidFill>
                <a:srgbClr val="292929"/>
              </a:solidFill>
              <a:effectLst/>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222222"/>
              </a:solidFill>
              <a:effectLst/>
              <a:uLnTx/>
              <a:uFillTx/>
              <a:latin typeface="Calibri"/>
              <a:ea typeface="+mn-ea"/>
              <a:cs typeface="+mn-cs"/>
            </a:endParaRPr>
          </a:p>
        </p:txBody>
      </p:sp>
      <p:sp>
        <p:nvSpPr>
          <p:cNvPr id="6" name="Rectangle 5"/>
          <p:cNvSpPr/>
          <p:nvPr/>
        </p:nvSpPr>
        <p:spPr>
          <a:xfrm>
            <a:off x="228600" y="1447800"/>
            <a:ext cx="2971519"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IN" sz="2400" b="1" i="0" u="none" strike="noStrike" kern="1200" cap="none" spc="0" normalizeH="0" baseline="0" noProof="0" dirty="0">
                <a:ln>
                  <a:noFill/>
                </a:ln>
                <a:solidFill>
                  <a:srgbClr val="0000FF"/>
                </a:solidFill>
                <a:effectLst/>
                <a:uLnTx/>
                <a:uFillTx/>
                <a:latin typeface="Calibri"/>
                <a:ea typeface="+mn-ea"/>
                <a:cs typeface="+mn-cs"/>
              </a:rPr>
              <a:t>why Software Testing</a:t>
            </a:r>
            <a:endParaRPr kumimoji="0" lang="en-US" sz="2400" b="1" i="0" u="none" strike="noStrike" kern="1200" cap="none" spc="0" normalizeH="0" baseline="0" noProof="0" dirty="0">
              <a:ln>
                <a:noFill/>
              </a:ln>
              <a:solidFill>
                <a:srgbClr val="0000FF"/>
              </a:solidFill>
              <a:effectLst/>
              <a:uLnTx/>
              <a:uFillTx/>
              <a:latin typeface="Calibri"/>
              <a:ea typeface="+mn-ea"/>
              <a:cs typeface="Times New Roman"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34148349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82705"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Scenario-Online Banking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0" name="Picture 9">
            <a:extLst>
              <a:ext uri="{FF2B5EF4-FFF2-40B4-BE49-F238E27FC236}">
                <a16:creationId xmlns:a16="http://schemas.microsoft.com/office/drawing/2014/main" xmlns="" id="{27FAC112-DEFB-4795-BB02-402B17DF92A2}"/>
              </a:ext>
            </a:extLst>
          </p:cNvPr>
          <p:cNvPicPr>
            <a:picLocks noChangeAspect="1"/>
          </p:cNvPicPr>
          <p:nvPr/>
        </p:nvPicPr>
        <p:blipFill>
          <a:blip r:embed="rId3"/>
          <a:stretch>
            <a:fillRect/>
          </a:stretch>
        </p:blipFill>
        <p:spPr>
          <a:xfrm>
            <a:off x="1409700" y="2895599"/>
            <a:ext cx="9372600" cy="3124201"/>
          </a:xfrm>
          <a:prstGeom prst="rect">
            <a:avLst/>
          </a:prstGeom>
        </p:spPr>
      </p:pic>
    </p:spTree>
    <p:extLst>
      <p:ext uri="{BB962C8B-B14F-4D97-AF65-F5344CB8AC3E}">
        <p14:creationId xmlns:p14="http://schemas.microsoft.com/office/powerpoint/2010/main" xmlns="" val="40382243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82705"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Scenario-Online Banking Application[Unit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2892FB69-4465-49F2-A23D-9219FC00B2FF}"/>
              </a:ext>
            </a:extLst>
          </p:cNvPr>
          <p:cNvPicPr>
            <a:picLocks noChangeAspect="1"/>
          </p:cNvPicPr>
          <p:nvPr/>
        </p:nvPicPr>
        <p:blipFill>
          <a:blip r:embed="rId3"/>
          <a:stretch>
            <a:fillRect/>
          </a:stretch>
        </p:blipFill>
        <p:spPr>
          <a:xfrm>
            <a:off x="1185862" y="2992967"/>
            <a:ext cx="9820275" cy="2686050"/>
          </a:xfrm>
          <a:prstGeom prst="rect">
            <a:avLst/>
          </a:prstGeom>
        </p:spPr>
      </p:pic>
    </p:spTree>
    <p:extLst>
      <p:ext uri="{BB962C8B-B14F-4D97-AF65-F5344CB8AC3E}">
        <p14:creationId xmlns:p14="http://schemas.microsoft.com/office/powerpoint/2010/main" xmlns="" val="39022738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55600" y="1981719"/>
            <a:ext cx="10998200" cy="477053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Integration Testing</a:t>
            </a:r>
          </a:p>
          <a:p>
            <a:pPr marL="800100" lvl="1" indent="-342900">
              <a:buFont typeface="Wingdings" panose="05000000000000000000" pitchFamily="2" charset="2"/>
              <a:buChar char="Ø"/>
            </a:pPr>
            <a:r>
              <a:rPr lang="en-US" sz="2000" i="0" dirty="0">
                <a:effectLst/>
              </a:rPr>
              <a:t>Integration testing is the second level of the software testing process comes after unit testing.</a:t>
            </a:r>
          </a:p>
          <a:p>
            <a:pPr marL="800100" lvl="1" indent="-342900">
              <a:buFont typeface="Wingdings" panose="05000000000000000000" pitchFamily="2" charset="2"/>
              <a:buChar char="Ø"/>
            </a:pPr>
            <a:r>
              <a:rPr lang="en-US" sz="2000" i="0" dirty="0">
                <a:effectLst/>
              </a:rPr>
              <a:t>In this testing, units or individual components of the software are tested in a group. </a:t>
            </a:r>
          </a:p>
          <a:p>
            <a:pPr marL="800100" lvl="1" indent="-342900">
              <a:buFont typeface="Wingdings" panose="05000000000000000000" pitchFamily="2" charset="2"/>
              <a:buChar char="Ø"/>
            </a:pPr>
            <a:r>
              <a:rPr lang="en-US" sz="2000" i="0" dirty="0">
                <a:effectLst/>
              </a:rPr>
              <a:t>The focus of the integration testing level is to expose defects at the time of interaction between integrated components or units.</a:t>
            </a:r>
          </a:p>
          <a:p>
            <a:pPr marL="800100" lvl="1" indent="-342900">
              <a:buFont typeface="Wingdings" panose="05000000000000000000" pitchFamily="2" charset="2"/>
              <a:buChar char="Ø"/>
            </a:pPr>
            <a:r>
              <a:rPr lang="en-US" sz="2000" i="0" strike="noStrike" dirty="0">
                <a:effectLst/>
              </a:rPr>
              <a:t>It </a:t>
            </a:r>
            <a:r>
              <a:rPr lang="en-US" sz="2000" i="0" dirty="0">
                <a:effectLst/>
              </a:rPr>
              <a:t>uses modules for testing purpose, and these modules are combined and tested in integration testing. </a:t>
            </a:r>
          </a:p>
          <a:p>
            <a:pPr marL="800100" lvl="1" indent="-342900">
              <a:buFont typeface="Wingdings" panose="05000000000000000000" pitchFamily="2" charset="2"/>
              <a:buChar char="Ø"/>
            </a:pPr>
            <a:r>
              <a:rPr lang="en-US" sz="2000" i="0" dirty="0">
                <a:effectLst/>
              </a:rPr>
              <a:t>The Software is developed with a number of software modules that are coded by different coders or programmers. </a:t>
            </a:r>
          </a:p>
          <a:p>
            <a:pPr marL="800100" lvl="1" indent="-342900">
              <a:buFont typeface="Wingdings" panose="05000000000000000000" pitchFamily="2" charset="2"/>
              <a:buChar char="Ø"/>
            </a:pPr>
            <a:r>
              <a:rPr lang="en-US" sz="2000" i="0" dirty="0">
                <a:effectLst/>
              </a:rPr>
              <a:t>The goal of integration testing is to check the correctness of communication among all the modules.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2979576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55600" y="1981719"/>
            <a:ext cx="10482705" cy="141577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Integration Testing</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25AE3771-A362-4EDD-B612-EA337A1F1101}"/>
              </a:ext>
            </a:extLst>
          </p:cNvPr>
          <p:cNvPicPr>
            <a:picLocks noChangeAspect="1"/>
          </p:cNvPicPr>
          <p:nvPr/>
        </p:nvPicPr>
        <p:blipFill>
          <a:blip r:embed="rId3"/>
          <a:stretch>
            <a:fillRect/>
          </a:stretch>
        </p:blipFill>
        <p:spPr>
          <a:xfrm>
            <a:off x="2057400" y="2895600"/>
            <a:ext cx="7848600" cy="3376612"/>
          </a:xfrm>
          <a:prstGeom prst="rect">
            <a:avLst/>
          </a:prstGeom>
        </p:spPr>
      </p:pic>
    </p:spTree>
    <p:extLst>
      <p:ext uri="{BB962C8B-B14F-4D97-AF65-F5344CB8AC3E}">
        <p14:creationId xmlns:p14="http://schemas.microsoft.com/office/powerpoint/2010/main" xmlns="" val="16303884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55601" y="1981719"/>
            <a:ext cx="5359400" cy="35086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Integration Testing</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b="0" i="0" dirty="0">
                <a:solidFill>
                  <a:srgbClr val="000000"/>
                </a:solidFill>
                <a:effectLst/>
              </a:rPr>
              <a:t>Once all the components or modules are working independently, then we need to check the data flow between the dependent modules is known as </a:t>
            </a:r>
            <a:r>
              <a:rPr lang="en-US" sz="2000" b="1" i="0" dirty="0">
                <a:effectLst/>
              </a:rPr>
              <a:t>integration testing</a:t>
            </a:r>
            <a:r>
              <a:rPr lang="en-US" sz="2000" b="0" i="0" dirty="0">
                <a:solidFill>
                  <a:srgbClr val="000000"/>
                </a:solidFill>
                <a:effectLst/>
              </a:rPr>
              <a:t>.</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b="0" i="0" dirty="0">
                <a:solidFill>
                  <a:srgbClr val="000000"/>
                </a:solidFill>
                <a:effectLst/>
              </a:rPr>
              <a:t>one sample example of a banking application</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srgbClr val="0000FF"/>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xmlns="" id="{9402C40A-8D51-44A1-8D90-55CDAAADCF09}"/>
              </a:ext>
            </a:extLst>
          </p:cNvPr>
          <p:cNvPicPr>
            <a:picLocks noChangeAspect="1"/>
          </p:cNvPicPr>
          <p:nvPr/>
        </p:nvPicPr>
        <p:blipFill>
          <a:blip r:embed="rId3"/>
          <a:stretch>
            <a:fillRect/>
          </a:stretch>
        </p:blipFill>
        <p:spPr>
          <a:xfrm>
            <a:off x="6628255" y="2057400"/>
            <a:ext cx="4210050" cy="4134799"/>
          </a:xfrm>
          <a:prstGeom prst="rect">
            <a:avLst/>
          </a:prstGeom>
        </p:spPr>
      </p:pic>
    </p:spTree>
    <p:extLst>
      <p:ext uri="{BB962C8B-B14F-4D97-AF65-F5344CB8AC3E}">
        <p14:creationId xmlns:p14="http://schemas.microsoft.com/office/powerpoint/2010/main" xmlns="" val="29277707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55600" y="1981719"/>
            <a:ext cx="10312399" cy="38164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Scenario 1:</a:t>
            </a:r>
          </a:p>
          <a:p>
            <a:pPr marL="342900" indent="-342900" algn="l">
              <a:buFont typeface="Wingdings" panose="05000000000000000000" pitchFamily="2" charset="2"/>
              <a:buChar char="Ø"/>
            </a:pPr>
            <a:r>
              <a:rPr lang="en-US" sz="2000" b="0" dirty="0">
                <a:solidFill>
                  <a:srgbClr val="000000"/>
                </a:solidFill>
                <a:effectLst/>
              </a:rPr>
              <a:t>First, we will login as a user </a:t>
            </a:r>
            <a:r>
              <a:rPr lang="en-US" sz="2000" b="1" dirty="0">
                <a:solidFill>
                  <a:srgbClr val="000000"/>
                </a:solidFill>
                <a:effectLst/>
              </a:rPr>
              <a:t>P</a:t>
            </a:r>
            <a:r>
              <a:rPr lang="en-US" sz="2000" b="0" dirty="0">
                <a:solidFill>
                  <a:srgbClr val="000000"/>
                </a:solidFill>
                <a:effectLst/>
              </a:rPr>
              <a:t> to amount transfer and send Rs200 amount, the confirmation message should be displayed on the screen as </a:t>
            </a:r>
            <a:r>
              <a:rPr lang="en-US" sz="2000" b="1" dirty="0">
                <a:solidFill>
                  <a:srgbClr val="000000"/>
                </a:solidFill>
                <a:effectLst/>
              </a:rPr>
              <a:t>amount transfer successfully</a:t>
            </a:r>
            <a:r>
              <a:rPr lang="en-US" sz="2000" b="0" dirty="0">
                <a:solidFill>
                  <a:srgbClr val="000000"/>
                </a:solidFill>
                <a:effectLst/>
              </a:rPr>
              <a:t>. </a:t>
            </a:r>
          </a:p>
          <a:p>
            <a:pPr marL="342900" indent="-342900" algn="l">
              <a:buFont typeface="Wingdings" panose="05000000000000000000" pitchFamily="2" charset="2"/>
              <a:buChar char="Ø"/>
            </a:pPr>
            <a:r>
              <a:rPr lang="en-US" sz="2000" b="0" dirty="0">
                <a:solidFill>
                  <a:srgbClr val="000000"/>
                </a:solidFill>
                <a:effectLst/>
              </a:rPr>
              <a:t>Now logout as P and login as user </a:t>
            </a:r>
            <a:r>
              <a:rPr lang="en-US" sz="2000" b="1" dirty="0">
                <a:solidFill>
                  <a:srgbClr val="000000"/>
                </a:solidFill>
                <a:effectLst/>
              </a:rPr>
              <a:t>Q</a:t>
            </a:r>
            <a:r>
              <a:rPr lang="en-US" sz="2000" b="0" dirty="0">
                <a:solidFill>
                  <a:srgbClr val="000000"/>
                </a:solidFill>
                <a:effectLst/>
              </a:rPr>
              <a:t> and go to amount balance page and check for a balance in that account = Present balance + Received Balance. </a:t>
            </a:r>
          </a:p>
          <a:p>
            <a:pPr marL="342900" indent="-342900" algn="l">
              <a:buFont typeface="Wingdings" panose="05000000000000000000" pitchFamily="2" charset="2"/>
              <a:buChar char="Ø"/>
            </a:pPr>
            <a:r>
              <a:rPr lang="en-US" sz="2000" b="0" dirty="0">
                <a:solidFill>
                  <a:srgbClr val="000000"/>
                </a:solidFill>
                <a:effectLst/>
              </a:rPr>
              <a:t>Therefore, the integration test is successful.</a:t>
            </a:r>
          </a:p>
          <a:p>
            <a:pPr marL="342900" indent="-342900" algn="l">
              <a:buFont typeface="Wingdings" panose="05000000000000000000" pitchFamily="2" charset="2"/>
              <a:buChar char="Ø"/>
            </a:pPr>
            <a:r>
              <a:rPr lang="en-US" sz="2000" b="0" dirty="0">
                <a:solidFill>
                  <a:srgbClr val="000000"/>
                </a:solidFill>
                <a:effectLst/>
              </a:rPr>
              <a:t>Also, we check if the amount of balance has reduced by Rs200 in P user account.</a:t>
            </a:r>
          </a:p>
          <a:p>
            <a:pPr marL="342900" indent="-342900" algn="l">
              <a:buFont typeface="Wingdings" panose="05000000000000000000" pitchFamily="2" charset="2"/>
              <a:buChar char="Ø"/>
            </a:pPr>
            <a:r>
              <a:rPr lang="en-US" sz="2000" b="0" dirty="0">
                <a:solidFill>
                  <a:srgbClr val="000000"/>
                </a:solidFill>
                <a:effectLst/>
              </a:rPr>
              <a:t>Click on the transaction, in P and Q, the message should be displayed regarding the data and time of the amount transfer.</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23834229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55600" y="1981719"/>
            <a:ext cx="10312399" cy="4431983"/>
          </a:xfrm>
          <a:prstGeom prst="rect">
            <a:avLst/>
          </a:prstGeom>
        </p:spPr>
        <p:txBody>
          <a:bodyPr wrap="square">
            <a:spAutoFit/>
          </a:bodyPr>
          <a:lstStyle/>
          <a:p>
            <a:pPr algn="l"/>
            <a:r>
              <a:rPr lang="en-IN" sz="2400" b="1" i="0" dirty="0">
                <a:solidFill>
                  <a:srgbClr val="0000FF"/>
                </a:solidFill>
                <a:effectLst/>
              </a:rPr>
              <a:t>Guidelines for Integration Testing</a:t>
            </a:r>
          </a:p>
          <a:p>
            <a:pPr marL="342900" indent="-342900" algn="l">
              <a:buFont typeface="Wingdings" panose="05000000000000000000" pitchFamily="2" charset="2"/>
              <a:buChar char="Ø"/>
            </a:pPr>
            <a:r>
              <a:rPr lang="en-US" sz="2000" b="0" dirty="0">
                <a:solidFill>
                  <a:srgbClr val="000000"/>
                </a:solidFill>
                <a:effectLst/>
              </a:rPr>
              <a:t>we go for the integration testing only after the functional testing is completed on each module of the application.</a:t>
            </a:r>
          </a:p>
          <a:p>
            <a:pPr marL="342900" indent="-342900" algn="l">
              <a:buFont typeface="Wingdings" panose="05000000000000000000" pitchFamily="2" charset="2"/>
              <a:buChar char="Ø"/>
            </a:pPr>
            <a:r>
              <a:rPr lang="en-US" sz="2000" b="0" dirty="0">
                <a:solidFill>
                  <a:srgbClr val="000000"/>
                </a:solidFill>
                <a:effectLst/>
              </a:rPr>
              <a:t>We always do integration testing by picking module by module so that a proper sequence is followed, and also we don't miss out on any integration scenarios.</a:t>
            </a:r>
          </a:p>
          <a:p>
            <a:pPr marL="342900" indent="-342900" algn="l">
              <a:buFont typeface="Wingdings" panose="05000000000000000000" pitchFamily="2" charset="2"/>
              <a:buChar char="Ø"/>
            </a:pPr>
            <a:r>
              <a:rPr lang="en-US" sz="2000" b="0" dirty="0">
                <a:solidFill>
                  <a:srgbClr val="000000"/>
                </a:solidFill>
                <a:effectLst/>
              </a:rPr>
              <a:t>First, determine the test case strategy through which executable test cases can be prepared according to test data.</a:t>
            </a:r>
          </a:p>
          <a:p>
            <a:pPr marL="342900" indent="-342900" algn="l">
              <a:buFont typeface="Wingdings" panose="05000000000000000000" pitchFamily="2" charset="2"/>
              <a:buChar char="Ø"/>
            </a:pPr>
            <a:r>
              <a:rPr lang="en-US" sz="2000" b="0" dirty="0">
                <a:solidFill>
                  <a:srgbClr val="000000"/>
                </a:solidFill>
                <a:effectLst/>
              </a:rPr>
              <a:t>Examine the structure and architecture of the application and identify the crucial modules to test them first and also identify all possible scenarios.</a:t>
            </a:r>
          </a:p>
          <a:p>
            <a:pPr marL="342900" indent="-342900" algn="l">
              <a:buFont typeface="Wingdings" panose="05000000000000000000" pitchFamily="2" charset="2"/>
              <a:buChar char="Ø"/>
            </a:pPr>
            <a:r>
              <a:rPr lang="en-US" sz="2000" b="0" dirty="0">
                <a:solidFill>
                  <a:srgbClr val="000000"/>
                </a:solidFill>
                <a:effectLst/>
              </a:rPr>
              <a:t>Design test cases to verify each interface in detail.</a:t>
            </a:r>
          </a:p>
          <a:p>
            <a:pPr marL="342900" indent="-342900" algn="l">
              <a:buFont typeface="Wingdings" panose="05000000000000000000" pitchFamily="2" charset="2"/>
              <a:buChar char="Ø"/>
            </a:pPr>
            <a:r>
              <a:rPr lang="en-US" sz="2000" b="0" dirty="0">
                <a:solidFill>
                  <a:srgbClr val="000000"/>
                </a:solidFill>
                <a:effectLst/>
              </a:rPr>
              <a:t>Choose input data for test case execution. Input data plays a significant role in testing.</a:t>
            </a:r>
          </a:p>
          <a:p>
            <a:pPr marL="342900" indent="-342900" algn="l">
              <a:buFont typeface="Wingdings" panose="05000000000000000000" pitchFamily="2" charset="2"/>
              <a:buChar char="Ø"/>
            </a:pPr>
            <a:r>
              <a:rPr lang="en-US" sz="2000" b="0" dirty="0">
                <a:solidFill>
                  <a:srgbClr val="000000"/>
                </a:solidFill>
                <a:effectLst/>
              </a:rPr>
              <a:t>If we find any bugs then communicate the bug reports to developers and fix defects and retest.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8100147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55600" y="1981719"/>
            <a:ext cx="10312399" cy="38779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Guidelines for Integration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342900" indent="-342900" algn="l">
              <a:buFont typeface="Wingdings" panose="05000000000000000000" pitchFamily="2" charset="2"/>
              <a:buChar char="Ø"/>
            </a:pPr>
            <a:r>
              <a:rPr lang="en-US" sz="2000" b="0" i="0" dirty="0">
                <a:solidFill>
                  <a:srgbClr val="000000"/>
                </a:solidFill>
                <a:effectLst/>
              </a:rPr>
              <a:t>Here </a:t>
            </a:r>
            <a:r>
              <a:rPr lang="en-US" sz="2000" b="1" i="0" dirty="0">
                <a:solidFill>
                  <a:srgbClr val="000000"/>
                </a:solidFill>
                <a:effectLst/>
              </a:rPr>
              <a:t>positive</a:t>
            </a:r>
            <a:r>
              <a:rPr lang="en-US" sz="2000" b="0" i="0" dirty="0">
                <a:solidFill>
                  <a:srgbClr val="000000"/>
                </a:solidFill>
                <a:effectLst/>
              </a:rPr>
              <a:t> testing implies that if the total balance is Rs15, 000 and we are transferring Rs1500 and checking if the amount transfer works fine. If it does, then the test would be a pass.</a:t>
            </a:r>
          </a:p>
          <a:p>
            <a:pPr marL="342900" indent="-342900" algn="l">
              <a:buFont typeface="Wingdings" panose="05000000000000000000" pitchFamily="2" charset="2"/>
              <a:buChar char="Ø"/>
            </a:pPr>
            <a:r>
              <a:rPr lang="en-US" sz="2000" b="0" i="0" dirty="0">
                <a:solidFill>
                  <a:srgbClr val="000000"/>
                </a:solidFill>
                <a:effectLst/>
              </a:rPr>
              <a:t>And </a:t>
            </a:r>
            <a:r>
              <a:rPr lang="en-US" sz="2000" b="1" i="0" dirty="0">
                <a:solidFill>
                  <a:srgbClr val="000000"/>
                </a:solidFill>
                <a:effectLst/>
              </a:rPr>
              <a:t>negative testing</a:t>
            </a:r>
            <a:r>
              <a:rPr lang="en-US" sz="2000" b="0" i="0" dirty="0">
                <a:solidFill>
                  <a:srgbClr val="000000"/>
                </a:solidFill>
                <a:effectLst/>
              </a:rPr>
              <a:t> means, if the total balance is Rs15, 000 and we are transferring Rs20, 000 and check if amount transfer occurs or not, if it does not occur, the test is a pass. If it happens, then there is a bug in the code, and we will send it to the development team for fixing that bug.</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22202751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55601" y="1981719"/>
            <a:ext cx="4902200" cy="504753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Scenario 2:Gmail Application</a:t>
            </a:r>
          </a:p>
          <a:p>
            <a:pPr marL="342900" indent="-342900" algn="l">
              <a:buFont typeface="Wingdings" panose="05000000000000000000" pitchFamily="2" charset="2"/>
              <a:buChar char="Ø"/>
            </a:pPr>
            <a:r>
              <a:rPr lang="en-US" sz="2000" b="0" dirty="0">
                <a:solidFill>
                  <a:srgbClr val="000000"/>
                </a:solidFill>
                <a:effectLst/>
              </a:rPr>
              <a:t>First, we login as </a:t>
            </a:r>
            <a:r>
              <a:rPr lang="en-US" sz="2000" b="1" dirty="0">
                <a:solidFill>
                  <a:srgbClr val="000000"/>
                </a:solidFill>
                <a:effectLst/>
              </a:rPr>
              <a:t>P</a:t>
            </a:r>
            <a:r>
              <a:rPr lang="en-US" sz="2000" b="0" dirty="0">
                <a:solidFill>
                  <a:srgbClr val="000000"/>
                </a:solidFill>
                <a:effectLst/>
              </a:rPr>
              <a:t> users and click on the </a:t>
            </a:r>
            <a:r>
              <a:rPr lang="en-US" sz="2000" b="1" dirty="0">
                <a:solidFill>
                  <a:srgbClr val="000000"/>
                </a:solidFill>
                <a:effectLst/>
              </a:rPr>
              <a:t>Compose</a:t>
            </a:r>
            <a:r>
              <a:rPr lang="en-US" sz="2000" b="0" dirty="0">
                <a:solidFill>
                  <a:srgbClr val="000000"/>
                </a:solidFill>
                <a:effectLst/>
              </a:rPr>
              <a:t> mail and performing the functional testing for the specific components.</a:t>
            </a:r>
          </a:p>
          <a:p>
            <a:pPr marL="342900" indent="-342900" algn="l">
              <a:buFont typeface="Wingdings" panose="05000000000000000000" pitchFamily="2" charset="2"/>
              <a:buChar char="Ø"/>
            </a:pPr>
            <a:r>
              <a:rPr lang="en-US" sz="2000" b="0" dirty="0">
                <a:solidFill>
                  <a:srgbClr val="000000"/>
                </a:solidFill>
                <a:effectLst/>
              </a:rPr>
              <a:t>Now we click on the </a:t>
            </a:r>
            <a:r>
              <a:rPr lang="en-US" sz="2000" b="1" dirty="0">
                <a:solidFill>
                  <a:srgbClr val="000000"/>
                </a:solidFill>
                <a:effectLst/>
              </a:rPr>
              <a:t>Send</a:t>
            </a:r>
            <a:r>
              <a:rPr lang="en-US" sz="2000" b="0" dirty="0">
                <a:solidFill>
                  <a:srgbClr val="000000"/>
                </a:solidFill>
                <a:effectLst/>
              </a:rPr>
              <a:t> and also check for </a:t>
            </a:r>
            <a:r>
              <a:rPr lang="en-US" sz="2000" b="1" dirty="0">
                <a:solidFill>
                  <a:srgbClr val="000000"/>
                </a:solidFill>
                <a:effectLst/>
              </a:rPr>
              <a:t>Save Drafts</a:t>
            </a:r>
            <a:r>
              <a:rPr lang="en-US" sz="2000" b="0" dirty="0">
                <a:solidFill>
                  <a:srgbClr val="000000"/>
                </a:solidFill>
                <a:effectLst/>
              </a:rPr>
              <a:t>.</a:t>
            </a:r>
          </a:p>
          <a:p>
            <a:pPr marL="342900" indent="-342900" algn="l">
              <a:buFont typeface="Wingdings" panose="05000000000000000000" pitchFamily="2" charset="2"/>
              <a:buChar char="Ø"/>
            </a:pPr>
            <a:r>
              <a:rPr lang="en-US" sz="2000" b="0" dirty="0">
                <a:solidFill>
                  <a:srgbClr val="000000"/>
                </a:solidFill>
                <a:effectLst/>
              </a:rPr>
              <a:t>After that, we send a </a:t>
            </a:r>
            <a:r>
              <a:rPr lang="en-US" sz="2000" b="1" dirty="0">
                <a:solidFill>
                  <a:srgbClr val="000000"/>
                </a:solidFill>
                <a:effectLst/>
              </a:rPr>
              <a:t>mail</a:t>
            </a:r>
            <a:r>
              <a:rPr lang="en-US" sz="2000" b="0" dirty="0">
                <a:solidFill>
                  <a:srgbClr val="000000"/>
                </a:solidFill>
                <a:effectLst/>
              </a:rPr>
              <a:t> to </a:t>
            </a:r>
            <a:r>
              <a:rPr lang="en-US" sz="2000" b="1" dirty="0">
                <a:solidFill>
                  <a:srgbClr val="000000"/>
                </a:solidFill>
                <a:effectLst/>
              </a:rPr>
              <a:t>Q</a:t>
            </a:r>
            <a:r>
              <a:rPr lang="en-US" sz="2000" b="0" dirty="0">
                <a:solidFill>
                  <a:srgbClr val="000000"/>
                </a:solidFill>
                <a:effectLst/>
              </a:rPr>
              <a:t> and verify in the </a:t>
            </a:r>
            <a:r>
              <a:rPr lang="en-US" sz="2000" b="1" dirty="0">
                <a:solidFill>
                  <a:srgbClr val="000000"/>
                </a:solidFill>
                <a:effectLst/>
              </a:rPr>
              <a:t>Send Items</a:t>
            </a:r>
            <a:r>
              <a:rPr lang="en-US" sz="2000" b="0" dirty="0">
                <a:solidFill>
                  <a:srgbClr val="000000"/>
                </a:solidFill>
                <a:effectLst/>
              </a:rPr>
              <a:t> folder of P to check if the send mail is there.</a:t>
            </a:r>
          </a:p>
          <a:p>
            <a:pPr marL="342900" indent="-342900" algn="l">
              <a:buFont typeface="Wingdings" panose="05000000000000000000" pitchFamily="2" charset="2"/>
              <a:buChar char="Ø"/>
            </a:pPr>
            <a:r>
              <a:rPr lang="en-US" sz="2000" b="0" dirty="0">
                <a:solidFill>
                  <a:srgbClr val="000000"/>
                </a:solidFill>
                <a:effectLst/>
              </a:rPr>
              <a:t>Now, we will </a:t>
            </a:r>
            <a:r>
              <a:rPr lang="en-US" sz="2000" b="1" dirty="0">
                <a:solidFill>
                  <a:srgbClr val="000000"/>
                </a:solidFill>
                <a:effectLst/>
              </a:rPr>
              <a:t>log out</a:t>
            </a:r>
            <a:r>
              <a:rPr lang="en-US" sz="2000" b="0" dirty="0">
                <a:solidFill>
                  <a:srgbClr val="000000"/>
                </a:solidFill>
                <a:effectLst/>
              </a:rPr>
              <a:t> as P and login as Q and move to the </a:t>
            </a:r>
            <a:r>
              <a:rPr lang="en-US" sz="2000" b="1" dirty="0">
                <a:solidFill>
                  <a:srgbClr val="000000"/>
                </a:solidFill>
                <a:effectLst/>
              </a:rPr>
              <a:t>Inbox</a:t>
            </a:r>
            <a:r>
              <a:rPr lang="en-US" sz="2000" b="0" dirty="0">
                <a:solidFill>
                  <a:srgbClr val="000000"/>
                </a:solidFill>
                <a:effectLst/>
              </a:rPr>
              <a:t> and verify that if the mail has reached.</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FE7A4B51-3643-43D2-B254-7BA99F58B219}"/>
              </a:ext>
            </a:extLst>
          </p:cNvPr>
          <p:cNvPicPr>
            <a:picLocks noChangeAspect="1"/>
          </p:cNvPicPr>
          <p:nvPr/>
        </p:nvPicPr>
        <p:blipFill>
          <a:blip r:embed="rId3"/>
          <a:stretch>
            <a:fillRect/>
          </a:stretch>
        </p:blipFill>
        <p:spPr>
          <a:xfrm>
            <a:off x="5335145" y="1936747"/>
            <a:ext cx="5853748" cy="4281487"/>
          </a:xfrm>
          <a:prstGeom prst="rect">
            <a:avLst/>
          </a:prstGeom>
        </p:spPr>
      </p:pic>
    </p:spTree>
    <p:extLst>
      <p:ext uri="{BB962C8B-B14F-4D97-AF65-F5344CB8AC3E}">
        <p14:creationId xmlns:p14="http://schemas.microsoft.com/office/powerpoint/2010/main" xmlns="" val="15204188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55601" y="1981719"/>
            <a:ext cx="4902200" cy="135421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Types of Integration Testing</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xmlns="" id="{6D32BCA6-69C4-4C57-888B-5304BF6F9D9F}"/>
              </a:ext>
            </a:extLst>
          </p:cNvPr>
          <p:cNvPicPr>
            <a:picLocks noChangeAspect="1"/>
          </p:cNvPicPr>
          <p:nvPr/>
        </p:nvPicPr>
        <p:blipFill>
          <a:blip r:embed="rId3"/>
          <a:stretch>
            <a:fillRect/>
          </a:stretch>
        </p:blipFill>
        <p:spPr>
          <a:xfrm>
            <a:off x="1662112" y="2819400"/>
            <a:ext cx="8867775" cy="3352800"/>
          </a:xfrm>
          <a:prstGeom prst="rect">
            <a:avLst/>
          </a:prstGeom>
        </p:spPr>
      </p:pic>
    </p:spTree>
    <p:extLst>
      <p:ext uri="{BB962C8B-B14F-4D97-AF65-F5344CB8AC3E}">
        <p14:creationId xmlns:p14="http://schemas.microsoft.com/office/powerpoint/2010/main" xmlns="" val="798776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457200" y="2286000"/>
            <a:ext cx="11277600" cy="3028393"/>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b="0" i="0" dirty="0">
                <a:solidFill>
                  <a:srgbClr val="292929"/>
                </a:solidFill>
                <a:effectLst/>
              </a:rPr>
              <a:t>On September 14, 2004, at 5 P.M. air traffic control at the LA airport lost voice communication with approximately 400 airplanes being tracked in the southwestern United States.</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b="0" i="0" dirty="0">
                <a:solidFill>
                  <a:srgbClr val="292929"/>
                </a:solidFill>
                <a:effectLst/>
              </a:rPr>
              <a:t>In the year 2016, it was discovered that the clinical computer system </a:t>
            </a:r>
            <a:r>
              <a:rPr lang="en-US" sz="2000" b="0" i="0" dirty="0" err="1">
                <a:solidFill>
                  <a:srgbClr val="292929"/>
                </a:solidFill>
                <a:effectLst/>
              </a:rPr>
              <a:t>SystmOne</a:t>
            </a:r>
            <a:r>
              <a:rPr lang="en-US" sz="2000" b="0" i="0" dirty="0">
                <a:solidFill>
                  <a:srgbClr val="292929"/>
                </a:solidFill>
                <a:effectLst/>
              </a:rPr>
              <a:t> had an error that since 2009 had been miscalculating patient’s risk of heart attack.  </a:t>
            </a:r>
          </a:p>
          <a:p>
            <a:pPr marL="800100" lvl="1" indent="-342900" algn="just">
              <a:buFont typeface="Wingdings" panose="05000000000000000000" pitchFamily="2" charset="2"/>
              <a:buChar char="Ø"/>
              <a:defRPr/>
            </a:pPr>
            <a:r>
              <a:rPr lang="en-US" sz="2000" dirty="0">
                <a:solidFill>
                  <a:srgbClr val="292929"/>
                </a:solidFill>
              </a:rPr>
              <a:t>On March 18th 2018 a self-driving Uber car that was being tested on the roads of Arizona hit and killed a pedestrian. The backup driver couldn’t react in time to prevent the accident.</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2000" b="0" i="0" dirty="0">
              <a:solidFill>
                <a:srgbClr val="292929"/>
              </a:solidFill>
              <a:effectLst/>
            </a:endParaRPr>
          </a:p>
          <a:p>
            <a:pPr marR="0" lvl="1" algn="just"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dirty="0">
              <a:ln>
                <a:noFill/>
              </a:ln>
              <a:solidFill>
                <a:srgbClr val="222222"/>
              </a:solidFill>
              <a:effectLst/>
              <a:uLnTx/>
              <a:uFillTx/>
              <a:latin typeface="Calibri"/>
              <a:ea typeface="+mn-ea"/>
              <a:cs typeface="+mn-cs"/>
            </a:endParaRPr>
          </a:p>
        </p:txBody>
      </p:sp>
      <p:sp>
        <p:nvSpPr>
          <p:cNvPr id="6" name="Rectangle 5"/>
          <p:cNvSpPr/>
          <p:nvPr/>
        </p:nvSpPr>
        <p:spPr>
          <a:xfrm>
            <a:off x="228600" y="1447800"/>
            <a:ext cx="2971519"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IN" sz="2400" b="1" i="0" u="none" strike="noStrike" kern="1200" cap="none" spc="0" normalizeH="0" baseline="0" noProof="0" dirty="0">
                <a:ln>
                  <a:noFill/>
                </a:ln>
                <a:solidFill>
                  <a:srgbClr val="0000FF"/>
                </a:solidFill>
                <a:effectLst/>
                <a:uLnTx/>
                <a:uFillTx/>
                <a:latin typeface="Calibri"/>
                <a:ea typeface="+mn-ea"/>
                <a:cs typeface="+mn-cs"/>
              </a:rPr>
              <a:t>why Software Testing</a:t>
            </a:r>
            <a:endParaRPr kumimoji="0" lang="en-US" sz="2400" b="1" i="0" u="none" strike="noStrike" kern="1200" cap="none" spc="0" normalizeH="0" baseline="0" noProof="0" dirty="0">
              <a:ln>
                <a:noFill/>
              </a:ln>
              <a:solidFill>
                <a:srgbClr val="0000FF"/>
              </a:solidFill>
              <a:effectLst/>
              <a:uLnTx/>
              <a:uFillTx/>
              <a:latin typeface="Calibri"/>
              <a:ea typeface="+mn-ea"/>
              <a:cs typeface="Times New Roman"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29558148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55600" y="1981719"/>
            <a:ext cx="10921999" cy="393954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Incremental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2400" b="1" dirty="0">
              <a:solidFill>
                <a:srgbClr val="0000FF"/>
              </a:solidFill>
              <a:latin typeface="Calibri"/>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solidFill>
                  <a:srgbClr val="000000"/>
                </a:solidFill>
                <a:effectLst/>
              </a:rPr>
              <a:t>In the Incremental Approach, modules are added in ascending order one by one or according to need.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solidFill>
                  <a:srgbClr val="000000"/>
                </a:solidFill>
                <a:effectLst/>
              </a:rPr>
              <a:t>The selected modules must be logically related.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solidFill>
                  <a:srgbClr val="000000"/>
                </a:solidFill>
                <a:effectLst/>
              </a:rPr>
              <a:t>Generally, two or more than two modules are added and tested to determine the correctness of functions.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solidFill>
                  <a:srgbClr val="000000"/>
                </a:solidFill>
                <a:effectLst/>
              </a:rPr>
              <a:t> The process continues until the successful testing of all the modules.</a:t>
            </a:r>
            <a:endParaRPr kumimoji="0" lang="en-IN" sz="2400" b="1" i="0" u="none" strike="noStrike" kern="1200" cap="none" spc="0" normalizeH="0" baseline="0" noProof="0" dirty="0">
              <a:ln>
                <a:noFill/>
              </a:ln>
              <a:solidFill>
                <a:srgbClr val="0000FF"/>
              </a:solidFill>
              <a:effectLst/>
              <a:uLnTx/>
              <a:uFillTx/>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32220959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55600" y="1981719"/>
            <a:ext cx="10921999" cy="38779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Incremental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342900" indent="-342900" algn="l">
              <a:buFont typeface="Wingdings" panose="05000000000000000000" pitchFamily="2" charset="2"/>
              <a:buChar char="Ø"/>
            </a:pPr>
            <a:r>
              <a:rPr lang="en-US" sz="2000" b="1" i="0" dirty="0">
                <a:solidFill>
                  <a:srgbClr val="000000"/>
                </a:solidFill>
                <a:effectLst/>
              </a:rPr>
              <a:t>For example:</a:t>
            </a:r>
            <a:r>
              <a:rPr lang="en-US" sz="2000" b="0" i="0" dirty="0">
                <a:solidFill>
                  <a:srgbClr val="000000"/>
                </a:solidFill>
                <a:effectLst/>
              </a:rPr>
              <a:t> Suppose we have a Flipkart application, we will perform incremental integration testing, and the flow of the application would like this:</a:t>
            </a:r>
          </a:p>
          <a:p>
            <a:pPr marL="342900" indent="-342900" algn="l">
              <a:buFont typeface="Wingdings" panose="05000000000000000000" pitchFamily="2" charset="2"/>
              <a:buChar char="Ø"/>
            </a:pPr>
            <a:endParaRPr lang="en-US" sz="2000" b="0" i="0" dirty="0">
              <a:solidFill>
                <a:srgbClr val="000000"/>
              </a:solidFill>
              <a:effectLst/>
            </a:endParaRPr>
          </a:p>
          <a:p>
            <a:pPr marL="342900" indent="-342900" algn="l">
              <a:buFont typeface="Wingdings" panose="05000000000000000000" pitchFamily="2" charset="2"/>
              <a:buChar char="Ø"/>
            </a:pPr>
            <a:r>
              <a:rPr lang="en-US" sz="2000" b="0" i="0" dirty="0">
                <a:solidFill>
                  <a:srgbClr val="000000"/>
                </a:solidFill>
                <a:effectLst/>
              </a:rPr>
              <a:t>Flipkart→ Login→ Home → Search→ Add </a:t>
            </a:r>
            <a:r>
              <a:rPr lang="en-US" sz="2000" b="0" i="0" dirty="0" err="1">
                <a:solidFill>
                  <a:srgbClr val="000000"/>
                </a:solidFill>
                <a:effectLst/>
              </a:rPr>
              <a:t>cart→Payment</a:t>
            </a:r>
            <a:r>
              <a:rPr lang="en-US" sz="2000" b="0" i="0" dirty="0">
                <a:solidFill>
                  <a:srgbClr val="000000"/>
                </a:solidFill>
                <a:effectLst/>
              </a:rPr>
              <a:t> → Logout</a:t>
            </a:r>
          </a:p>
          <a:p>
            <a:pPr marL="342900" indent="-342900" algn="l">
              <a:buFont typeface="Wingdings" panose="05000000000000000000" pitchFamily="2" charset="2"/>
              <a:buChar char="Ø"/>
            </a:pPr>
            <a:endParaRPr lang="en-US" sz="2000" b="0" i="0" dirty="0">
              <a:solidFill>
                <a:srgbClr val="000000"/>
              </a:solidFill>
              <a:effectLst/>
            </a:endParaRPr>
          </a:p>
          <a:p>
            <a:pPr marL="342900" indent="-342900" algn="l">
              <a:buFont typeface="Wingdings" panose="05000000000000000000" pitchFamily="2" charset="2"/>
              <a:buChar char="Ø"/>
            </a:pPr>
            <a:r>
              <a:rPr lang="en-US" sz="2000" b="0" i="0" dirty="0">
                <a:solidFill>
                  <a:srgbClr val="000000"/>
                </a:solidFill>
                <a:effectLst/>
              </a:rPr>
              <a:t>Incremental integration testing is carried out by further methods:</a:t>
            </a:r>
          </a:p>
          <a:p>
            <a:pPr marL="800100" lvl="1" indent="-342900">
              <a:buFont typeface="Wingdings" panose="05000000000000000000" pitchFamily="2" charset="2"/>
              <a:buChar char="Ø"/>
            </a:pPr>
            <a:r>
              <a:rPr lang="en-US" sz="2000" b="0" dirty="0">
                <a:solidFill>
                  <a:srgbClr val="000000"/>
                </a:solidFill>
                <a:effectLst/>
              </a:rPr>
              <a:t>Top-Down approach</a:t>
            </a:r>
          </a:p>
          <a:p>
            <a:pPr marL="800100" lvl="1" indent="-342900">
              <a:buFont typeface="Wingdings" panose="05000000000000000000" pitchFamily="2" charset="2"/>
              <a:buChar char="Ø"/>
            </a:pPr>
            <a:r>
              <a:rPr lang="en-US" sz="2000" b="0" dirty="0">
                <a:solidFill>
                  <a:srgbClr val="000000"/>
                </a:solidFill>
                <a:effectLst/>
              </a:rPr>
              <a:t>Bottom-Up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5184055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6" y="2543668"/>
            <a:ext cx="3218304"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55600" y="1981719"/>
            <a:ext cx="4216399" cy="535531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Scenario 1</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b="0" i="0" dirty="0">
                <a:solidFill>
                  <a:srgbClr val="000000"/>
                </a:solidFill>
                <a:effectLst/>
              </a:rPr>
              <a:t>The development team develops the application and sends it to the CEO of the testing team.</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b="0" i="0" dirty="0">
                <a:solidFill>
                  <a:srgbClr val="000000"/>
                </a:solidFill>
                <a:effectLst/>
              </a:rPr>
              <a:t>The order from the CEO to the test engineer is </a:t>
            </a:r>
            <a:r>
              <a:rPr lang="en-US" sz="2000" b="1" i="0" dirty="0">
                <a:effectLst/>
              </a:rPr>
              <a:t>top-down incremental integrating testing.</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dirty="0">
                <a:solidFill>
                  <a:srgbClr val="000000"/>
                </a:solidFill>
              </a:rPr>
              <a:t>When the test engineers are done with testing, they send a report to the test leads, who then submit a report to the manager, and the manager will send a report to the CEO.</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dirty="0">
                <a:solidFill>
                  <a:srgbClr val="000000"/>
                </a:solidFill>
              </a:rPr>
              <a:t> This process is known as Bottom-up incremental integration testing</a:t>
            </a:r>
            <a:endParaRPr lang="en-IN" sz="20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1A063B12-385B-4BB8-B52D-5428315DFF89}"/>
              </a:ext>
            </a:extLst>
          </p:cNvPr>
          <p:cNvPicPr>
            <a:picLocks noChangeAspect="1"/>
          </p:cNvPicPr>
          <p:nvPr/>
        </p:nvPicPr>
        <p:blipFill>
          <a:blip r:embed="rId3"/>
          <a:stretch>
            <a:fillRect/>
          </a:stretch>
        </p:blipFill>
        <p:spPr>
          <a:xfrm>
            <a:off x="4953000" y="1889128"/>
            <a:ext cx="6603999" cy="4832350"/>
          </a:xfrm>
          <a:prstGeom prst="rect">
            <a:avLst/>
          </a:prstGeom>
        </p:spPr>
      </p:pic>
    </p:spTree>
    <p:extLst>
      <p:ext uri="{BB962C8B-B14F-4D97-AF65-F5344CB8AC3E}">
        <p14:creationId xmlns:p14="http://schemas.microsoft.com/office/powerpoint/2010/main" xmlns="" val="29648620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6" y="2543668"/>
            <a:ext cx="3218304"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55599" y="1981719"/>
            <a:ext cx="5629275" cy="415498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Stub and Driver</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dirty="0">
                <a:solidFill>
                  <a:srgbClr val="000000"/>
                </a:solidFill>
                <a:latin typeface="Calibri"/>
              </a:rPr>
              <a:t>stubs and drivers refers to the replica of the modules, which acts as a substitute to the undeveloped or missing module</a:t>
            </a:r>
          </a:p>
          <a:p>
            <a:pPr marL="342900" indent="-342900" algn="just">
              <a:buFont typeface="Wingdings" panose="05000000000000000000" pitchFamily="2" charset="2"/>
              <a:buChar char="Ø"/>
              <a:defRPr/>
            </a:pPr>
            <a:r>
              <a:rPr lang="en-US" sz="2000" dirty="0">
                <a:solidFill>
                  <a:srgbClr val="000000"/>
                </a:solidFill>
                <a:latin typeface="Calibri"/>
              </a:rPr>
              <a:t>Stubs are used to test modules and are created by the team of testers during the process of Top Down Integration Testing </a:t>
            </a:r>
          </a:p>
          <a:p>
            <a:pPr marL="342900" indent="-342900" algn="just">
              <a:buFont typeface="Wingdings" panose="05000000000000000000" pitchFamily="2" charset="2"/>
              <a:buChar char="Ø"/>
              <a:defRPr/>
            </a:pPr>
            <a:r>
              <a:rPr lang="en-US" sz="2000" dirty="0">
                <a:solidFill>
                  <a:srgbClr val="000000"/>
                </a:solidFill>
                <a:latin typeface="Calibri"/>
              </a:rPr>
              <a:t>With the assistance of these test stubs testers are capable of stimulating the </a:t>
            </a:r>
            <a:r>
              <a:rPr lang="en-US" sz="2000" dirty="0" err="1">
                <a:solidFill>
                  <a:srgbClr val="000000"/>
                </a:solidFill>
                <a:latin typeface="Calibri"/>
              </a:rPr>
              <a:t>behaviour</a:t>
            </a:r>
            <a:r>
              <a:rPr lang="en-US" sz="2000" dirty="0">
                <a:solidFill>
                  <a:srgbClr val="000000"/>
                </a:solidFill>
                <a:latin typeface="Calibri"/>
              </a:rPr>
              <a:t> of the lower level modules that are not yet integrated with the software. </a:t>
            </a:r>
          </a:p>
          <a:p>
            <a:pPr marL="342900" indent="-342900" algn="just">
              <a:buFont typeface="Wingdings" panose="05000000000000000000" pitchFamily="2" charset="2"/>
              <a:buChar char="Ø"/>
              <a:defRPr/>
            </a:pPr>
            <a:r>
              <a:rPr lang="en-US" sz="2000" dirty="0">
                <a:solidFill>
                  <a:srgbClr val="000000"/>
                </a:solidFill>
                <a:latin typeface="Calibri"/>
              </a:rPr>
              <a:t>Drivers are used for Bottom up Integration Testing</a:t>
            </a:r>
            <a:endParaRPr lang="en-IN" sz="2000" dirty="0">
              <a:solidFill>
                <a:srgbClr val="000000"/>
              </a:solidFill>
              <a:latin typeface="Calibri"/>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TextBox 7">
            <a:extLst>
              <a:ext uri="{FF2B5EF4-FFF2-40B4-BE49-F238E27FC236}">
                <a16:creationId xmlns:a16="http://schemas.microsoft.com/office/drawing/2014/main" xmlns="" id="{BCD6BE2B-E082-475A-A9DC-61B61FE2FF83}"/>
              </a:ext>
            </a:extLst>
          </p:cNvPr>
          <p:cNvSpPr txBox="1"/>
          <p:nvPr/>
        </p:nvSpPr>
        <p:spPr>
          <a:xfrm>
            <a:off x="6096000" y="3089715"/>
            <a:ext cx="6096000" cy="1938992"/>
          </a:xfrm>
          <a:prstGeom prst="rect">
            <a:avLst/>
          </a:prstGeom>
          <a:noFill/>
        </p:spPr>
        <p:txBody>
          <a:bodyPr wrap="square">
            <a:spAutoFit/>
          </a:bodyPr>
          <a:lstStyle/>
          <a:p>
            <a:pPr algn="l"/>
            <a:r>
              <a:rPr lang="en-US" sz="2000" dirty="0">
                <a:solidFill>
                  <a:srgbClr val="000000"/>
                </a:solidFill>
                <a:latin typeface="Calibri"/>
              </a:rPr>
              <a:t>Module-A -&gt;Login page of the web application.</a:t>
            </a:r>
          </a:p>
          <a:p>
            <a:pPr algn="l"/>
            <a:r>
              <a:rPr lang="en-US" sz="2000" dirty="0">
                <a:solidFill>
                  <a:srgbClr val="000000"/>
                </a:solidFill>
                <a:latin typeface="Calibri"/>
              </a:rPr>
              <a:t>Module-B → Home page of the web application.</a:t>
            </a:r>
          </a:p>
          <a:p>
            <a:pPr algn="l"/>
            <a:r>
              <a:rPr lang="en-US" sz="2000" dirty="0">
                <a:solidFill>
                  <a:srgbClr val="000000"/>
                </a:solidFill>
                <a:latin typeface="Calibri"/>
              </a:rPr>
              <a:t>Module-C → Print Setup.</a:t>
            </a:r>
          </a:p>
          <a:p>
            <a:pPr algn="l"/>
            <a:r>
              <a:rPr lang="en-US" sz="2000" dirty="0">
                <a:solidFill>
                  <a:srgbClr val="000000"/>
                </a:solidFill>
                <a:latin typeface="Calibri"/>
              </a:rPr>
              <a:t>Module-D → Log out page.</a:t>
            </a:r>
          </a:p>
          <a:p>
            <a:pPr algn="l"/>
            <a:r>
              <a:rPr lang="en-US" sz="2000" dirty="0">
                <a:solidFill>
                  <a:srgbClr val="000000"/>
                </a:solidFill>
                <a:latin typeface="Calibri"/>
              </a:rPr>
              <a:t>modules A, B, C &amp; D involves the interdependencies of each module over other.</a:t>
            </a:r>
          </a:p>
        </p:txBody>
      </p:sp>
    </p:spTree>
    <p:extLst>
      <p:ext uri="{BB962C8B-B14F-4D97-AF65-F5344CB8AC3E}">
        <p14:creationId xmlns:p14="http://schemas.microsoft.com/office/powerpoint/2010/main" xmlns="" val="11733357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939905" cy="21236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System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System testing is actually a series of different tests whose primary purpose is to fully exercise the computer-based system.</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1547" y="6667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DE31F836-16FA-487B-8D36-88BBF7BB26CF}"/>
              </a:ext>
            </a:extLst>
          </p:cNvPr>
          <p:cNvPicPr>
            <a:picLocks noChangeAspect="1"/>
          </p:cNvPicPr>
          <p:nvPr/>
        </p:nvPicPr>
        <p:blipFill>
          <a:blip r:embed="rId3"/>
          <a:stretch>
            <a:fillRect/>
          </a:stretch>
        </p:blipFill>
        <p:spPr>
          <a:xfrm>
            <a:off x="1952625" y="3733799"/>
            <a:ext cx="8286750" cy="2438401"/>
          </a:xfrm>
          <a:prstGeom prst="rect">
            <a:avLst/>
          </a:prstGeom>
        </p:spPr>
      </p:pic>
    </p:spTree>
    <p:extLst>
      <p:ext uri="{BB962C8B-B14F-4D97-AF65-F5344CB8AC3E}">
        <p14:creationId xmlns:p14="http://schemas.microsoft.com/office/powerpoint/2010/main" xmlns="" val="25310612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82705" cy="48320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Acceptance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2400" b="1" dirty="0">
              <a:solidFill>
                <a:srgbClr val="0000FF"/>
              </a:solidFill>
              <a:latin typeface="Calibri"/>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i="0" u="none" strike="noStrike" kern="1200" cap="none" spc="0" normalizeH="0" baseline="0" noProof="0" dirty="0">
                <a:ln>
                  <a:noFill/>
                </a:ln>
                <a:effectLst/>
                <a:uLnTx/>
                <a:uFillTx/>
                <a:ea typeface="+mn-ea"/>
                <a:cs typeface="+mn-cs"/>
              </a:rPr>
              <a:t>Acceptance test is </a:t>
            </a:r>
            <a:r>
              <a:rPr lang="en-US" sz="2000" dirty="0"/>
              <a:t> a level of software testing where a system is tested for acceptability.</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000" dirty="0"/>
              <a:t>Focus of acceptance test is not to find defects but to check whether the system meets their requirements</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i="0" u="none" strike="noStrike" kern="1200" cap="none" spc="0" normalizeH="0" baseline="0" noProof="0" dirty="0">
                <a:ln>
                  <a:noFill/>
                </a:ln>
                <a:effectLst/>
                <a:uLnTx/>
                <a:uFillTx/>
                <a:ea typeface="+mn-ea"/>
                <a:cs typeface="+mn-cs"/>
              </a:rPr>
              <a:t>Acceptance Testing can be done in 2 ways</a:t>
            </a:r>
          </a:p>
          <a:p>
            <a:pPr marL="800100" lvl="1" indent="-342900" algn="just">
              <a:buFont typeface="Wingdings" panose="05000000000000000000" pitchFamily="2" charset="2"/>
              <a:buChar char="Ø"/>
              <a:defRPr/>
            </a:pPr>
            <a:r>
              <a:rPr lang="en-IN" sz="2000" dirty="0"/>
              <a:t>Alpha Testing</a:t>
            </a:r>
          </a:p>
          <a:p>
            <a:pPr marL="800100" lvl="1" indent="-342900" algn="just">
              <a:buFont typeface="Wingdings" panose="05000000000000000000" pitchFamily="2" charset="2"/>
              <a:buChar char="Ø"/>
              <a:defRPr/>
            </a:pPr>
            <a:r>
              <a:rPr kumimoji="0" lang="en-IN" sz="2000" i="0" u="none" strike="noStrike" kern="1200" cap="none" spc="0" normalizeH="0" baseline="0" noProof="0" dirty="0">
                <a:ln>
                  <a:noFill/>
                </a:ln>
                <a:effectLst/>
                <a:uLnTx/>
                <a:uFillTx/>
                <a:ea typeface="+mn-ea"/>
                <a:cs typeface="+mn-cs"/>
              </a:rPr>
              <a:t>Beta Testing</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i="0" u="none" strike="noStrike" kern="1200" cap="none" spc="0" normalizeH="0" baseline="0" noProof="0" dirty="0">
              <a:ln>
                <a:noFill/>
              </a:ln>
              <a:effectLst/>
              <a:uLnTx/>
              <a:uFillTx/>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457200" marR="0" lvl="1"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419A1AFE-8705-4999-8EFB-91EBA9FD32A6}"/>
              </a:ext>
            </a:extLst>
          </p:cNvPr>
          <p:cNvPicPr>
            <a:picLocks noChangeAspect="1"/>
          </p:cNvPicPr>
          <p:nvPr/>
        </p:nvPicPr>
        <p:blipFill>
          <a:blip r:embed="rId3"/>
          <a:stretch>
            <a:fillRect/>
          </a:stretch>
        </p:blipFill>
        <p:spPr>
          <a:xfrm>
            <a:off x="3749675" y="4531132"/>
            <a:ext cx="6410325" cy="2019300"/>
          </a:xfrm>
          <a:prstGeom prst="rect">
            <a:avLst/>
          </a:prstGeom>
        </p:spPr>
      </p:pic>
    </p:spTree>
    <p:extLst>
      <p:ext uri="{BB962C8B-B14F-4D97-AF65-F5344CB8AC3E}">
        <p14:creationId xmlns:p14="http://schemas.microsoft.com/office/powerpoint/2010/main" xmlns="" val="21645323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82705" cy="65556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Acceptance Testing-Alpha and Beta Testing </a:t>
            </a:r>
            <a:endParaRPr kumimoji="0" lang="en-IN" sz="2400" b="0"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The </a:t>
            </a:r>
            <a:r>
              <a:rPr kumimoji="0" lang="en-US" sz="2000" b="1" i="0" u="none" strike="noStrike" kern="1200" cap="none" spc="0" normalizeH="0" baseline="0" noProof="0" dirty="0">
                <a:ln>
                  <a:noFill/>
                </a:ln>
                <a:solidFill>
                  <a:srgbClr val="FF0000"/>
                </a:solidFill>
                <a:effectLst/>
                <a:uLnTx/>
                <a:uFillTx/>
                <a:latin typeface="Calibri"/>
                <a:ea typeface="+mn-ea"/>
                <a:cs typeface="+mn-cs"/>
              </a:rPr>
              <a:t>alpha test </a:t>
            </a:r>
            <a:r>
              <a:rPr kumimoji="0" lang="en-US" sz="2000" b="0" i="0" u="none" strike="noStrike" kern="1200" cap="none" spc="0" normalizeH="0" baseline="0" noProof="0" dirty="0">
                <a:ln>
                  <a:noFill/>
                </a:ln>
                <a:solidFill>
                  <a:srgbClr val="000000"/>
                </a:solidFill>
                <a:effectLst/>
                <a:uLnTx/>
                <a:uFillTx/>
                <a:latin typeface="Calibri"/>
                <a:ea typeface="+mn-ea"/>
                <a:cs typeface="+mn-cs"/>
              </a:rPr>
              <a:t>is conducted at the developer's site by a customer.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The software is used in a natural setting with the developer "looking over the shoulder" of the user and recording errors and usage problems.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 Alpha tests are conducted in a controlled environment. </a:t>
            </a:r>
            <a:endParaRPr kumimoji="0" lang="en-IN" sz="2000" b="0" i="0" u="none" strike="noStrike" kern="1200" cap="none" spc="0" normalizeH="0" baseline="0" noProof="0" dirty="0">
              <a:ln>
                <a:noFill/>
              </a:ln>
              <a:solidFill>
                <a:srgbClr val="000000"/>
              </a:solidFill>
              <a:effectLst/>
              <a:uLnTx/>
              <a:uFillTx/>
              <a:latin typeface="Calibri"/>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The </a:t>
            </a:r>
            <a:r>
              <a:rPr kumimoji="0" lang="en-US" sz="2000" b="1" i="0" u="none" strike="noStrike" kern="1200" cap="none" spc="0" normalizeH="0" baseline="0" noProof="0" dirty="0">
                <a:ln>
                  <a:noFill/>
                </a:ln>
                <a:solidFill>
                  <a:srgbClr val="FF0000"/>
                </a:solidFill>
                <a:effectLst/>
                <a:uLnTx/>
                <a:uFillTx/>
                <a:latin typeface="Calibri"/>
                <a:ea typeface="+mn-ea"/>
                <a:cs typeface="+mn-cs"/>
              </a:rPr>
              <a:t>beta test </a:t>
            </a:r>
            <a:r>
              <a:rPr kumimoji="0" lang="en-US" sz="2000" b="0" i="0" u="none" strike="noStrike" kern="1200" cap="none" spc="0" normalizeH="0" baseline="0" noProof="0" dirty="0">
                <a:ln>
                  <a:noFill/>
                </a:ln>
                <a:solidFill>
                  <a:srgbClr val="000000"/>
                </a:solidFill>
                <a:effectLst/>
                <a:uLnTx/>
                <a:uFillTx/>
                <a:latin typeface="Calibri"/>
                <a:ea typeface="+mn-ea"/>
                <a:cs typeface="+mn-cs"/>
              </a:rPr>
              <a:t>is conducted at one or more customer sites by the end-user of the software. Unlike alpha testing, the developer is generally not present.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Therefore, the beta test is a "live" application of the software in an environment that cannot be controlled by the developer.</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The customer records all problems that are encountered during beta testing and reports these to the developer at regular intervals.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 As a result of problems reported during beta tests, software engineers make modifications and then prepare for release of the software product to the entire customer base.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457200" marR="0" lvl="1"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2185254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82705" cy="41857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Regression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Re-executing all prior tests after a code change </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often done by scripts, automated testing </a:t>
            </a:r>
          </a:p>
          <a:p>
            <a:pPr marL="1257300" marR="0" lvl="2"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used to ensure that old fixed bugs are still fixed </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a new feature or a fix for one bug can cause a new bug or reintroduce an old bug </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especially important in evolving object-oriented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8313073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82705" cy="104644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7" name="Content Placeholder 4">
            <a:extLst>
              <a:ext uri="{FF2B5EF4-FFF2-40B4-BE49-F238E27FC236}">
                <a16:creationId xmlns:a16="http://schemas.microsoft.com/office/drawing/2014/main" xmlns="" id="{2A94060D-1A6B-4E4A-ABA9-D2B5D667E33D}"/>
              </a:ext>
            </a:extLst>
          </p:cNvPr>
          <p:cNvGraphicFramePr>
            <a:graphicFrameLocks/>
          </p:cNvGraphicFramePr>
          <p:nvPr>
            <p:extLst>
              <p:ext uri="{D42A27DB-BD31-4B8C-83A1-F6EECF244321}">
                <p14:modId xmlns:p14="http://schemas.microsoft.com/office/powerpoint/2010/main" xmlns="" val="648896713"/>
              </p:ext>
            </p:extLst>
          </p:nvPr>
        </p:nvGraphicFramePr>
        <p:xfrm>
          <a:off x="109510" y="2209800"/>
          <a:ext cx="11719682" cy="4489450"/>
        </p:xfrm>
        <a:graphic>
          <a:graphicData uri="http://schemas.openxmlformats.org/presentationml/2006/ole">
            <p:oleObj spid="_x0000_s3082" r:id="rId4" imgW="9038095" imgH="5742857" progId="PBrush">
              <p:embed/>
            </p:oleObj>
          </a:graphicData>
        </a:graphic>
      </p:graphicFrame>
    </p:spTree>
    <p:extLst>
      <p:ext uri="{BB962C8B-B14F-4D97-AF65-F5344CB8AC3E}">
        <p14:creationId xmlns:p14="http://schemas.microsoft.com/office/powerpoint/2010/main" xmlns="" val="1953756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82705"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7" name="Content Placeholder 3">
            <a:extLst>
              <a:ext uri="{FF2B5EF4-FFF2-40B4-BE49-F238E27FC236}">
                <a16:creationId xmlns:a16="http://schemas.microsoft.com/office/drawing/2014/main" xmlns="" id="{EAA2787D-59B7-41B9-A8EB-9E5A0A690BE3}"/>
              </a:ext>
            </a:extLst>
          </p:cNvPr>
          <p:cNvGraphicFramePr>
            <a:graphicFrameLocks/>
          </p:cNvGraphicFramePr>
          <p:nvPr>
            <p:extLst>
              <p:ext uri="{D42A27DB-BD31-4B8C-83A1-F6EECF244321}">
                <p14:modId xmlns:p14="http://schemas.microsoft.com/office/powerpoint/2010/main" xmlns="" val="2915712072"/>
              </p:ext>
            </p:extLst>
          </p:nvPr>
        </p:nvGraphicFramePr>
        <p:xfrm>
          <a:off x="64719" y="1981200"/>
          <a:ext cx="11993931" cy="4572000"/>
        </p:xfrm>
        <a:graphic>
          <a:graphicData uri="http://schemas.openxmlformats.org/presentationml/2006/ole">
            <p:oleObj spid="_x0000_s4106" r:id="rId4" imgW="11631649" imgH="5952381" progId="PBrush">
              <p:embed/>
            </p:oleObj>
          </a:graphicData>
        </a:graphic>
      </p:graphicFrame>
    </p:spTree>
    <p:extLst>
      <p:ext uri="{BB962C8B-B14F-4D97-AF65-F5344CB8AC3E}">
        <p14:creationId xmlns:p14="http://schemas.microsoft.com/office/powerpoint/2010/main" xmlns="" val="372494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304800" y="2553555"/>
            <a:ext cx="11277600" cy="39825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Usability testing-easy of use</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Navigation testing-link properly working-Internal, external</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Cookies Testing-small user information [remember password]</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Validation Testing-In correct  IRCTC all fields are filled</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Compatibility Testing-website-Browser-Operating system-Check whether the website is working properly in IE in windows 7,8,10</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Localization Testing: amazon.com all in dollars, amazon .in –rupees</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Cosmetic errors-spelling mistakes , grammar mistakes, text overlapping</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Session Testing: Banking and IRCTC automatically logout. And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gmail</a:t>
            </a:r>
            <a:r>
              <a:rPr kumimoji="0" lang="en-US" sz="2400" b="0" i="0" u="none" strike="noStrike" kern="1200" cap="none" spc="0" normalizeH="0" baseline="0" noProof="0" dirty="0">
                <a:ln>
                  <a:noFill/>
                </a:ln>
                <a:solidFill>
                  <a:prstClr val="black"/>
                </a:solidFill>
                <a:effectLst/>
                <a:uLnTx/>
                <a:uFillTx/>
                <a:latin typeface="Calibri"/>
                <a:ea typeface="+mn-ea"/>
                <a:cs typeface="+mn-cs"/>
              </a:rPr>
              <a:t> ,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facebook</a:t>
            </a:r>
            <a:r>
              <a:rPr kumimoji="0" lang="en-US" sz="2400" b="0" i="0" u="none" strike="noStrike" kern="1200" cap="none" spc="0" normalizeH="0" baseline="0" noProof="0" dirty="0">
                <a:ln>
                  <a:noFill/>
                </a:ln>
                <a:solidFill>
                  <a:prstClr val="black"/>
                </a:solidFill>
                <a:effectLst/>
                <a:uLnTx/>
                <a:uFillTx/>
                <a:latin typeface="Calibri"/>
                <a:ea typeface="+mn-ea"/>
                <a:cs typeface="+mn-cs"/>
              </a:rPr>
              <a:t> session always live.</a:t>
            </a:r>
          </a:p>
        </p:txBody>
      </p:sp>
      <p:sp>
        <p:nvSpPr>
          <p:cNvPr id="6" name="Rectangle 5"/>
          <p:cNvSpPr/>
          <p:nvPr/>
        </p:nvSpPr>
        <p:spPr>
          <a:xfrm>
            <a:off x="172978" y="1790700"/>
            <a:ext cx="3325719"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IN" sz="2400" b="1" i="0" u="none" strike="noStrike" kern="1200" cap="none" spc="0" normalizeH="0" baseline="0" noProof="0" dirty="0">
                <a:ln>
                  <a:noFill/>
                </a:ln>
                <a:solidFill>
                  <a:srgbClr val="0000FF"/>
                </a:solidFill>
                <a:effectLst/>
                <a:uLnTx/>
                <a:uFillTx/>
                <a:latin typeface="Calibri"/>
                <a:ea typeface="+mn-ea"/>
                <a:cs typeface="+mn-cs"/>
              </a:rPr>
              <a:t>Web Application Testing</a:t>
            </a:r>
            <a:endParaRPr kumimoji="0" lang="en-US" sz="2400" b="1" i="0" u="none" strike="noStrike" kern="1200" cap="none" spc="0" normalizeH="0" baseline="0" noProof="0" dirty="0">
              <a:ln>
                <a:noFill/>
              </a:ln>
              <a:solidFill>
                <a:srgbClr val="0000FF"/>
              </a:solidFill>
              <a:effectLst/>
              <a:uLnTx/>
              <a:uFillTx/>
              <a:latin typeface="Calibri"/>
              <a:ea typeface="+mn-ea"/>
              <a:cs typeface="+mn-cs"/>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34724683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82705"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8" name="Content Placeholder 3">
            <a:extLst>
              <a:ext uri="{FF2B5EF4-FFF2-40B4-BE49-F238E27FC236}">
                <a16:creationId xmlns:a16="http://schemas.microsoft.com/office/drawing/2014/main" xmlns="" id="{507FFB6A-AC69-4058-A847-1157F8AA451B}"/>
              </a:ext>
            </a:extLst>
          </p:cNvPr>
          <p:cNvGraphicFramePr>
            <a:graphicFrameLocks/>
          </p:cNvGraphicFramePr>
          <p:nvPr>
            <p:extLst>
              <p:ext uri="{D42A27DB-BD31-4B8C-83A1-F6EECF244321}">
                <p14:modId xmlns:p14="http://schemas.microsoft.com/office/powerpoint/2010/main" xmlns="" val="1507050077"/>
              </p:ext>
            </p:extLst>
          </p:nvPr>
        </p:nvGraphicFramePr>
        <p:xfrm>
          <a:off x="370109" y="1936747"/>
          <a:ext cx="11463209" cy="4832988"/>
        </p:xfrm>
        <a:graphic>
          <a:graphicData uri="http://schemas.openxmlformats.org/presentationml/2006/ole">
            <p:oleObj spid="_x0000_s5130" r:id="rId4" imgW="462600" imgH="253080" progId="PBrush">
              <p:embed/>
            </p:oleObj>
          </a:graphicData>
        </a:graphic>
      </p:graphicFrame>
    </p:spTree>
    <p:extLst>
      <p:ext uri="{BB962C8B-B14F-4D97-AF65-F5344CB8AC3E}">
        <p14:creationId xmlns:p14="http://schemas.microsoft.com/office/powerpoint/2010/main" xmlns="" val="20764524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82705" cy="4339650"/>
          </a:xfrm>
          <a:prstGeom prst="rect">
            <a:avLst/>
          </a:prstGeom>
        </p:spPr>
        <p:txBody>
          <a:bodyPr wrap="square">
            <a:spAutoFit/>
          </a:bodyPr>
          <a:lstStyle/>
          <a:p>
            <a:pPr>
              <a:defRPr/>
            </a:pPr>
            <a:r>
              <a:rPr lang="en-US" sz="1800" b="1" dirty="0">
                <a:solidFill>
                  <a:schemeClr val="accent1"/>
                </a:solidFill>
              </a:rPr>
              <a:t>When to Apply Regression Testing</a:t>
            </a:r>
          </a:p>
          <a:p>
            <a:pPr>
              <a:defRPr/>
            </a:pPr>
            <a:endParaRPr lang="en-US" sz="1800" b="1" dirty="0">
              <a:solidFill>
                <a:schemeClr val="accent1"/>
              </a:solidFill>
            </a:endParaRPr>
          </a:p>
          <a:p>
            <a:pPr marL="800100" lvl="1" indent="-342900">
              <a:buFont typeface="Wingdings" panose="05000000000000000000" pitchFamily="2" charset="2"/>
              <a:buChar char="Ø"/>
            </a:pPr>
            <a:r>
              <a:rPr lang="en-US" sz="2000" b="0" i="0" dirty="0">
                <a:solidFill>
                  <a:srgbClr val="343333"/>
                </a:solidFill>
                <a:effectLst/>
              </a:rPr>
              <a:t>When a change request (CR) is raised by the client, which leads to change in the code-base.</a:t>
            </a:r>
          </a:p>
          <a:p>
            <a:pPr marL="800100" lvl="1" indent="-342900">
              <a:buFont typeface="Wingdings" panose="05000000000000000000" pitchFamily="2" charset="2"/>
              <a:buChar char="Ø"/>
            </a:pPr>
            <a:r>
              <a:rPr lang="en-US" sz="2000" b="0" i="0" dirty="0">
                <a:solidFill>
                  <a:srgbClr val="343333"/>
                </a:solidFill>
                <a:effectLst/>
              </a:rPr>
              <a:t>When there is a change in the testing environment.</a:t>
            </a:r>
          </a:p>
          <a:p>
            <a:pPr marL="800100" lvl="1" indent="-342900">
              <a:buFont typeface="Wingdings" panose="05000000000000000000" pitchFamily="2" charset="2"/>
              <a:buChar char="Ø"/>
            </a:pPr>
            <a:r>
              <a:rPr lang="en-US" sz="2000" b="0" i="0" dirty="0">
                <a:solidFill>
                  <a:srgbClr val="343333"/>
                </a:solidFill>
                <a:effectLst/>
              </a:rPr>
              <a:t>When back-end code is migrated to a different platform.</a:t>
            </a:r>
          </a:p>
          <a:p>
            <a:pPr marL="800100" lvl="1" indent="-342900">
              <a:buFont typeface="Wingdings" panose="05000000000000000000" pitchFamily="2" charset="2"/>
              <a:buChar char="Ø"/>
            </a:pPr>
            <a:r>
              <a:rPr lang="en-US" sz="2000" b="0" i="0" dirty="0">
                <a:solidFill>
                  <a:srgbClr val="343333"/>
                </a:solidFill>
                <a:effectLst/>
              </a:rPr>
              <a:t>Critical bug(s) is found during the testing phase and is fixed by the developer.</a:t>
            </a:r>
          </a:p>
          <a:p>
            <a:pPr marL="800100" lvl="1" indent="-342900">
              <a:buFont typeface="Wingdings" panose="05000000000000000000" pitchFamily="2" charset="2"/>
              <a:buChar char="Ø"/>
            </a:pPr>
            <a:r>
              <a:rPr lang="en-US" sz="2000" b="0" i="0" dirty="0">
                <a:solidFill>
                  <a:srgbClr val="343333"/>
                </a:solidFill>
                <a:effectLst/>
              </a:rPr>
              <a:t>A new feature is added to an existing application.</a:t>
            </a:r>
          </a:p>
          <a:p>
            <a:pPr marL="800100" lvl="1" indent="-342900">
              <a:buFont typeface="Wingdings" panose="05000000000000000000" pitchFamily="2" charset="2"/>
              <a:buChar char="Ø"/>
            </a:pPr>
            <a:r>
              <a:rPr lang="en-US" sz="2000" b="0" i="0" dirty="0">
                <a:solidFill>
                  <a:srgbClr val="343333"/>
                </a:solidFill>
                <a:effectLst/>
              </a:rPr>
              <a:t>The major concerns about performance issues and crashes are fixed by the developers.</a:t>
            </a:r>
          </a:p>
          <a:p>
            <a:pPr marL="800100" lvl="1" indent="-342900">
              <a:buFont typeface="Wingdings" panose="05000000000000000000" pitchFamily="2" charset="2"/>
              <a:buChar char="Ø"/>
            </a:pPr>
            <a:r>
              <a:rPr lang="en-US" sz="2000" b="0" i="0" dirty="0">
                <a:solidFill>
                  <a:srgbClr val="343333"/>
                </a:solidFill>
                <a:effectLst/>
              </a:rPr>
              <a:t>Patch fixes are added.</a:t>
            </a:r>
          </a:p>
          <a:p>
            <a:pPr marL="800100" lvl="1" indent="-342900">
              <a:buFont typeface="Wingdings" panose="05000000000000000000" pitchFamily="2" charset="2"/>
              <a:buChar char="Ø"/>
            </a:pPr>
            <a:r>
              <a:rPr lang="en-US" sz="2000" b="0" i="0" dirty="0">
                <a:solidFill>
                  <a:srgbClr val="343333"/>
                </a:solidFill>
                <a:effectLst/>
              </a:rPr>
              <a:t>The UI of the application was changed for better user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28026530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82705" cy="1384995"/>
          </a:xfrm>
          <a:prstGeom prst="rect">
            <a:avLst/>
          </a:prstGeom>
        </p:spPr>
        <p:txBody>
          <a:bodyPr wrap="square">
            <a:spAutoFit/>
          </a:bodyPr>
          <a:lstStyle/>
          <a:p>
            <a:pPr>
              <a:defRPr/>
            </a:pPr>
            <a:r>
              <a:rPr lang="en-US" sz="2400" b="1" dirty="0">
                <a:solidFill>
                  <a:schemeClr val="accent1"/>
                </a:solidFill>
              </a:rPr>
              <a:t>When to Apply Regression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7" name="Content Placeholder 3">
            <a:extLst>
              <a:ext uri="{FF2B5EF4-FFF2-40B4-BE49-F238E27FC236}">
                <a16:creationId xmlns:a16="http://schemas.microsoft.com/office/drawing/2014/main" xmlns="" id="{EAA05D87-3504-4132-A5E1-2B350913DFB3}"/>
              </a:ext>
            </a:extLst>
          </p:cNvPr>
          <p:cNvGraphicFramePr>
            <a:graphicFrameLocks/>
          </p:cNvGraphicFramePr>
          <p:nvPr>
            <p:extLst>
              <p:ext uri="{D42A27DB-BD31-4B8C-83A1-F6EECF244321}">
                <p14:modId xmlns:p14="http://schemas.microsoft.com/office/powerpoint/2010/main" xmlns="" val="1465816417"/>
              </p:ext>
            </p:extLst>
          </p:nvPr>
        </p:nvGraphicFramePr>
        <p:xfrm>
          <a:off x="194578" y="2895600"/>
          <a:ext cx="11832048" cy="3823972"/>
        </p:xfrm>
        <a:graphic>
          <a:graphicData uri="http://schemas.openxmlformats.org/presentationml/2006/ole">
            <p:oleObj spid="_x0000_s6154" r:id="rId4" imgW="456840" imgH="234360" progId="PBrush">
              <p:embed/>
            </p:oleObj>
          </a:graphicData>
        </a:graphic>
      </p:graphicFrame>
    </p:spTree>
    <p:extLst>
      <p:ext uri="{BB962C8B-B14F-4D97-AF65-F5344CB8AC3E}">
        <p14:creationId xmlns:p14="http://schemas.microsoft.com/office/powerpoint/2010/main" xmlns="" val="9124696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8" name="Content Placeholder 3">
            <a:extLst>
              <a:ext uri="{FF2B5EF4-FFF2-40B4-BE49-F238E27FC236}">
                <a16:creationId xmlns:a16="http://schemas.microsoft.com/office/drawing/2014/main" xmlns="" id="{7805C529-EE51-4659-890B-6677B7E09615}"/>
              </a:ext>
            </a:extLst>
          </p:cNvPr>
          <p:cNvGraphicFramePr>
            <a:graphicFrameLocks/>
          </p:cNvGraphicFramePr>
          <p:nvPr>
            <p:extLst>
              <p:ext uri="{D42A27DB-BD31-4B8C-83A1-F6EECF244321}">
                <p14:modId xmlns:p14="http://schemas.microsoft.com/office/powerpoint/2010/main" xmlns="" val="4110686573"/>
              </p:ext>
            </p:extLst>
          </p:nvPr>
        </p:nvGraphicFramePr>
        <p:xfrm>
          <a:off x="196799" y="2105561"/>
          <a:ext cx="11912672" cy="4548603"/>
        </p:xfrm>
        <a:graphic>
          <a:graphicData uri="http://schemas.openxmlformats.org/presentationml/2006/ole">
            <p:oleObj spid="_x0000_s7178" r:id="rId4" imgW="11476190" imgH="5915851" progId="PBrush">
              <p:embed/>
            </p:oleObj>
          </a:graphicData>
        </a:graphic>
      </p:graphicFrame>
    </p:spTree>
    <p:extLst>
      <p:ext uri="{BB962C8B-B14F-4D97-AF65-F5344CB8AC3E}">
        <p14:creationId xmlns:p14="http://schemas.microsoft.com/office/powerpoint/2010/main" xmlns="" val="10010260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7" name="Content Placeholder 3">
            <a:extLst>
              <a:ext uri="{FF2B5EF4-FFF2-40B4-BE49-F238E27FC236}">
                <a16:creationId xmlns:a16="http://schemas.microsoft.com/office/drawing/2014/main" xmlns="" id="{A775D820-C386-4CB8-94A7-2B432CAB752D}"/>
              </a:ext>
            </a:extLst>
          </p:cNvPr>
          <p:cNvGraphicFramePr>
            <a:graphicFrameLocks/>
          </p:cNvGraphicFramePr>
          <p:nvPr>
            <p:extLst>
              <p:ext uri="{D42A27DB-BD31-4B8C-83A1-F6EECF244321}">
                <p14:modId xmlns:p14="http://schemas.microsoft.com/office/powerpoint/2010/main" xmlns="" val="3161715375"/>
              </p:ext>
            </p:extLst>
          </p:nvPr>
        </p:nvGraphicFramePr>
        <p:xfrm>
          <a:off x="107883" y="2211389"/>
          <a:ext cx="11931717" cy="4327526"/>
        </p:xfrm>
        <a:graphic>
          <a:graphicData uri="http://schemas.openxmlformats.org/presentationml/2006/ole">
            <p:oleObj spid="_x0000_s9225" r:id="rId4" imgW="11761905" imgH="5858693" progId="PBrush">
              <p:embed/>
            </p:oleObj>
          </a:graphicData>
        </a:graphic>
      </p:graphicFrame>
    </p:spTree>
    <p:extLst>
      <p:ext uri="{BB962C8B-B14F-4D97-AF65-F5344CB8AC3E}">
        <p14:creationId xmlns:p14="http://schemas.microsoft.com/office/powerpoint/2010/main" xmlns="" val="33000499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8" name="Content Placeholder 3">
            <a:extLst>
              <a:ext uri="{FF2B5EF4-FFF2-40B4-BE49-F238E27FC236}">
                <a16:creationId xmlns:a16="http://schemas.microsoft.com/office/drawing/2014/main" xmlns="" id="{820F2C5E-B0F3-4933-934C-0BE3EF98EE1F}"/>
              </a:ext>
            </a:extLst>
          </p:cNvPr>
          <p:cNvGraphicFramePr>
            <a:graphicFrameLocks/>
          </p:cNvGraphicFramePr>
          <p:nvPr>
            <p:extLst>
              <p:ext uri="{D42A27DB-BD31-4B8C-83A1-F6EECF244321}">
                <p14:modId xmlns:p14="http://schemas.microsoft.com/office/powerpoint/2010/main" xmlns="" val="1498266781"/>
              </p:ext>
            </p:extLst>
          </p:nvPr>
        </p:nvGraphicFramePr>
        <p:xfrm>
          <a:off x="184737" y="2209801"/>
          <a:ext cx="11819351" cy="4295774"/>
        </p:xfrm>
        <a:graphic>
          <a:graphicData uri="http://schemas.openxmlformats.org/presentationml/2006/ole">
            <p:oleObj spid="_x0000_s10249" r:id="rId4" imgW="11571429" imgH="5706272" progId="PBrush">
              <p:embed/>
            </p:oleObj>
          </a:graphicData>
        </a:graphic>
      </p:graphicFrame>
    </p:spTree>
    <p:extLst>
      <p:ext uri="{BB962C8B-B14F-4D97-AF65-F5344CB8AC3E}">
        <p14:creationId xmlns:p14="http://schemas.microsoft.com/office/powerpoint/2010/main" xmlns="" val="11629375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7" name="Content Placeholder 3">
            <a:extLst>
              <a:ext uri="{FF2B5EF4-FFF2-40B4-BE49-F238E27FC236}">
                <a16:creationId xmlns:a16="http://schemas.microsoft.com/office/drawing/2014/main" xmlns="" id="{51100867-FDF3-4AB0-84DA-C0632F971080}"/>
              </a:ext>
            </a:extLst>
          </p:cNvPr>
          <p:cNvGraphicFramePr>
            <a:graphicFrameLocks/>
          </p:cNvGraphicFramePr>
          <p:nvPr>
            <p:extLst>
              <p:ext uri="{D42A27DB-BD31-4B8C-83A1-F6EECF244321}">
                <p14:modId xmlns:p14="http://schemas.microsoft.com/office/powerpoint/2010/main" xmlns="" val="1914465619"/>
              </p:ext>
            </p:extLst>
          </p:nvPr>
        </p:nvGraphicFramePr>
        <p:xfrm>
          <a:off x="249490" y="2057400"/>
          <a:ext cx="11672070" cy="4463416"/>
        </p:xfrm>
        <a:graphic>
          <a:graphicData uri="http://schemas.openxmlformats.org/presentationml/2006/ole">
            <p:oleObj spid="_x0000_s11273" r:id="rId4" imgW="11685714" imgH="6047619" progId="PBrush">
              <p:embed/>
            </p:oleObj>
          </a:graphicData>
        </a:graphic>
      </p:graphicFrame>
    </p:spTree>
    <p:extLst>
      <p:ext uri="{BB962C8B-B14F-4D97-AF65-F5344CB8AC3E}">
        <p14:creationId xmlns:p14="http://schemas.microsoft.com/office/powerpoint/2010/main" xmlns="" val="13233906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8" name="Content Placeholder 3">
            <a:extLst>
              <a:ext uri="{FF2B5EF4-FFF2-40B4-BE49-F238E27FC236}">
                <a16:creationId xmlns:a16="http://schemas.microsoft.com/office/drawing/2014/main" xmlns="" id="{7AA112A4-D0DA-4CE0-B00A-649CFAE2BF4A}"/>
              </a:ext>
            </a:extLst>
          </p:cNvPr>
          <p:cNvGraphicFramePr>
            <a:graphicFrameLocks/>
          </p:cNvGraphicFramePr>
          <p:nvPr>
            <p:extLst>
              <p:ext uri="{D42A27DB-BD31-4B8C-83A1-F6EECF244321}">
                <p14:modId xmlns:p14="http://schemas.microsoft.com/office/powerpoint/2010/main" xmlns="" val="2329260692"/>
              </p:ext>
            </p:extLst>
          </p:nvPr>
        </p:nvGraphicFramePr>
        <p:xfrm>
          <a:off x="220288" y="2057400"/>
          <a:ext cx="11708255" cy="4580890"/>
        </p:xfrm>
        <a:graphic>
          <a:graphicData uri="http://schemas.openxmlformats.org/presentationml/2006/ole">
            <p:oleObj spid="_x0000_s12297" r:id="rId4" imgW="11571429" imgH="5858693" progId="PBrush">
              <p:embed/>
            </p:oleObj>
          </a:graphicData>
        </a:graphic>
      </p:graphicFrame>
    </p:spTree>
    <p:extLst>
      <p:ext uri="{BB962C8B-B14F-4D97-AF65-F5344CB8AC3E}">
        <p14:creationId xmlns:p14="http://schemas.microsoft.com/office/powerpoint/2010/main" xmlns="" val="25779515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57200" y="1936747"/>
            <a:ext cx="11049000" cy="60324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Smoke Test</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Check basic functionality of software </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srgbClr val="000000"/>
                </a:solidFill>
                <a:effectLst/>
                <a:uLnTx/>
                <a:uFillTx/>
                <a:latin typeface="Calibri"/>
                <a:ea typeface="+mn-ea"/>
                <a:cs typeface="+mn-cs"/>
              </a:rPr>
              <a:t>Daily/nightly build </a:t>
            </a:r>
            <a:r>
              <a:rPr kumimoji="0" lang="en-US" sz="2000" b="0" i="0" u="none" strike="noStrike" kern="1200" cap="none" spc="0" normalizeH="0" baseline="0" noProof="0" dirty="0">
                <a:ln>
                  <a:noFill/>
                </a:ln>
                <a:solidFill>
                  <a:srgbClr val="000000"/>
                </a:solidFill>
                <a:effectLst/>
                <a:uLnTx/>
                <a:uFillTx/>
                <a:latin typeface="Calibri"/>
                <a:ea typeface="+mn-ea"/>
                <a:cs typeface="+mn-cs"/>
              </a:rPr>
              <a:t>Software is compiled, linked and (re)tested on a daily Basis  “Good” build if pass all smoke tests </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Software components that have been translated into code are integrated into a “build”. </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A build includes all data files, libraries, reusable modules, and engineered components that are required to implement one or more product functions. </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Series of tests is designed to expose errors that will keep the build from properly performing its function. </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The intent should be to uncover </a:t>
            </a:r>
            <a:r>
              <a:rPr lang="en-US" sz="2000" dirty="0">
                <a:solidFill>
                  <a:srgbClr val="000000"/>
                </a:solidFill>
                <a:latin typeface="Calibri"/>
              </a:rPr>
              <a:t>“</a:t>
            </a:r>
            <a:r>
              <a:rPr kumimoji="0" lang="en-US" sz="2000" b="0" i="0" u="none" strike="noStrike" kern="1200" cap="none" spc="0" normalizeH="0" baseline="0" noProof="0" dirty="0">
                <a:ln>
                  <a:noFill/>
                </a:ln>
                <a:solidFill>
                  <a:srgbClr val="000000"/>
                </a:solidFill>
                <a:effectLst/>
                <a:uLnTx/>
                <a:uFillTx/>
                <a:latin typeface="Calibri"/>
                <a:ea typeface="+mn-ea"/>
                <a:cs typeface="+mn-cs"/>
              </a:rPr>
              <a:t>show stopper” errors that have the highest likelihood of throwing the software project behind schedule. </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The build is integrated with other builds and the entire product (in its current form) is smoke tested daily. </a:t>
            </a:r>
          </a:p>
          <a:p>
            <a:pPr marL="800100" marR="0" lvl="1"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The integration approach may be top down or bottom up.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000000"/>
              </a:solidFill>
              <a:effectLst/>
              <a:uLnTx/>
              <a:uFillTx/>
              <a:latin typeface="Calibri"/>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0802697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57200" y="1936747"/>
            <a:ext cx="11049000"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Smoke Test Cycle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000000"/>
              </a:solidFill>
              <a:effectLst/>
              <a:uLnTx/>
              <a:uFillTx/>
              <a:latin typeface="Calibri"/>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6172639D-3A0E-4DC9-BE93-DC67BCA065C2}"/>
              </a:ext>
            </a:extLst>
          </p:cNvPr>
          <p:cNvPicPr>
            <a:picLocks noChangeAspect="1"/>
          </p:cNvPicPr>
          <p:nvPr/>
        </p:nvPicPr>
        <p:blipFill>
          <a:blip r:embed="rId3"/>
          <a:stretch>
            <a:fillRect/>
          </a:stretch>
        </p:blipFill>
        <p:spPr>
          <a:xfrm>
            <a:off x="1119759" y="2543668"/>
            <a:ext cx="10010775" cy="3876675"/>
          </a:xfrm>
          <a:prstGeom prst="rect">
            <a:avLst/>
          </a:prstGeom>
        </p:spPr>
      </p:pic>
    </p:spTree>
    <p:extLst>
      <p:ext uri="{BB962C8B-B14F-4D97-AF65-F5344CB8AC3E}">
        <p14:creationId xmlns:p14="http://schemas.microsoft.com/office/powerpoint/2010/main" xmlns="" val="805287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571123" y="2325213"/>
            <a:ext cx="11277600" cy="39825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lang="en-IN" sz="1800" b="0" i="0" u="none" strike="noStrike" baseline="0" dirty="0">
                <a:solidFill>
                  <a:srgbClr val="000000"/>
                </a:solidFill>
                <a:latin typeface="Arial" panose="020B0604020202020204" pitchFamily="34" charset="0"/>
              </a:rPr>
              <a:t> </a:t>
            </a:r>
          </a:p>
          <a:p>
            <a:pPr marL="342900" indent="-342900">
              <a:buFont typeface="Wingdings" panose="05000000000000000000" pitchFamily="2" charset="2"/>
              <a:buChar char="Ø"/>
            </a:pPr>
            <a:r>
              <a:rPr lang="en-US" sz="2400" b="0" i="0" u="none" strike="noStrike" baseline="0" dirty="0">
                <a:solidFill>
                  <a:srgbClr val="000000"/>
                </a:solidFill>
                <a:latin typeface="+mj-lt"/>
              </a:rPr>
              <a:t>All tests should be traceable to customer requirements. </a:t>
            </a:r>
          </a:p>
          <a:p>
            <a:pPr marL="342900" indent="-342900">
              <a:buFont typeface="Wingdings" panose="05000000000000000000" pitchFamily="2" charset="2"/>
              <a:buChar char="Ø"/>
            </a:pPr>
            <a:r>
              <a:rPr lang="en-US" sz="2400" b="0" i="0" u="none" strike="noStrike" baseline="0" dirty="0">
                <a:solidFill>
                  <a:srgbClr val="000000"/>
                </a:solidFill>
                <a:latin typeface="+mj-lt"/>
              </a:rPr>
              <a:t>Test should be planned long before testing begins. </a:t>
            </a:r>
          </a:p>
          <a:p>
            <a:pPr marL="342900" indent="-342900">
              <a:buFont typeface="Wingdings" panose="05000000000000000000" pitchFamily="2" charset="2"/>
              <a:buChar char="Ø"/>
            </a:pPr>
            <a:r>
              <a:rPr lang="en-US" sz="2400" b="0" i="0" u="none" strike="noStrike" baseline="0" dirty="0">
                <a:solidFill>
                  <a:srgbClr val="000000"/>
                </a:solidFill>
                <a:latin typeface="+mj-lt"/>
              </a:rPr>
              <a:t> The </a:t>
            </a:r>
            <a:r>
              <a:rPr lang="en-US" sz="2400" b="1" i="0" u="none" strike="noStrike" baseline="0" dirty="0">
                <a:solidFill>
                  <a:srgbClr val="FF0000"/>
                </a:solidFill>
                <a:latin typeface="+mj-lt"/>
              </a:rPr>
              <a:t>Pareto principle </a:t>
            </a:r>
            <a:r>
              <a:rPr lang="en-US" sz="2400" b="0" i="0" u="none" strike="noStrike" baseline="0" dirty="0">
                <a:solidFill>
                  <a:srgbClr val="000000"/>
                </a:solidFill>
                <a:latin typeface="+mj-lt"/>
              </a:rPr>
              <a:t>applies to software testing (</a:t>
            </a:r>
            <a:r>
              <a:rPr lang="en-US" sz="2400" b="0" i="0" dirty="0">
                <a:solidFill>
                  <a:srgbClr val="0D0D0D"/>
                </a:solidFill>
                <a:effectLst/>
                <a:latin typeface="Lora"/>
              </a:rPr>
              <a:t>Pareto principle is a prediction that 80% of effects come from 20% of causes)</a:t>
            </a:r>
          </a:p>
          <a:p>
            <a:r>
              <a:rPr lang="en-US" sz="2400" u="none" strike="noStrike" baseline="0" dirty="0">
                <a:solidFill>
                  <a:srgbClr val="0D0D0D"/>
                </a:solidFill>
                <a:latin typeface="Lora"/>
              </a:rPr>
              <a:t>      </a:t>
            </a:r>
            <a:r>
              <a:rPr lang="en-US" sz="2400" u="none" strike="noStrike" baseline="0" dirty="0" err="1">
                <a:solidFill>
                  <a:srgbClr val="0D0D0D"/>
                </a:solidFill>
                <a:latin typeface="Lora"/>
              </a:rPr>
              <a:t>eg</a:t>
            </a:r>
            <a:r>
              <a:rPr lang="en-US" sz="2400" u="none" strike="noStrike" baseline="0" dirty="0">
                <a:solidFill>
                  <a:srgbClr val="0D0D0D"/>
                </a:solidFill>
                <a:latin typeface="Lora"/>
              </a:rPr>
              <a:t>:</a:t>
            </a:r>
            <a:r>
              <a:rPr lang="en-US" sz="2400" b="0" i="0" dirty="0">
                <a:solidFill>
                  <a:srgbClr val="5E5E5E"/>
                </a:solidFill>
                <a:effectLst/>
                <a:latin typeface="Open Sans"/>
              </a:rPr>
              <a:t> </a:t>
            </a:r>
            <a:r>
              <a:rPr lang="en-US" sz="2400" dirty="0">
                <a:solidFill>
                  <a:srgbClr val="000000"/>
                </a:solidFill>
                <a:latin typeface="+mj-lt"/>
              </a:rPr>
              <a:t>The first person to discover this pattern was Vilfredo Pareto, an economist from Italy. He concluded that 80% of all property in Italy belonged to only 20% of the population. </a:t>
            </a:r>
            <a:r>
              <a:rPr lang="en-US" sz="2400" b="0" i="0" dirty="0">
                <a:solidFill>
                  <a:srgbClr val="5E5E5E"/>
                </a:solidFill>
                <a:effectLst/>
                <a:latin typeface="Open Sans"/>
              </a:rPr>
              <a:t> </a:t>
            </a:r>
            <a:r>
              <a:rPr lang="en-US" sz="2400" dirty="0">
                <a:solidFill>
                  <a:srgbClr val="000000"/>
                </a:solidFill>
                <a:latin typeface="+mj-lt"/>
              </a:rPr>
              <a:t>“</a:t>
            </a:r>
            <a:r>
              <a:rPr lang="en-US" sz="2400" b="1" dirty="0">
                <a:solidFill>
                  <a:srgbClr val="FF0000"/>
                </a:solidFill>
                <a:latin typeface="+mj-lt"/>
              </a:rPr>
              <a:t>80% of all bugs can be found in 20% of program modules</a:t>
            </a:r>
            <a:r>
              <a:rPr lang="en-US" sz="2400" dirty="0">
                <a:solidFill>
                  <a:srgbClr val="000000"/>
                </a:solidFill>
                <a:latin typeface="+mj-lt"/>
              </a:rPr>
              <a:t>”</a:t>
            </a:r>
          </a:p>
          <a:p>
            <a:pPr marL="342900" indent="-342900">
              <a:buFont typeface="Wingdings" panose="05000000000000000000" pitchFamily="2" charset="2"/>
              <a:buChar char="Ø"/>
            </a:pPr>
            <a:r>
              <a:rPr lang="en-US" sz="2400" b="0" i="0" u="none" strike="noStrike" baseline="0" dirty="0">
                <a:solidFill>
                  <a:srgbClr val="000000"/>
                </a:solidFill>
                <a:latin typeface="+mj-lt"/>
              </a:rPr>
              <a:t>Testing should begin ”in the small” and progress toward testing “in the large”. </a:t>
            </a:r>
          </a:p>
          <a:p>
            <a:pPr marL="342900" indent="-342900">
              <a:buFont typeface="Wingdings" panose="05000000000000000000" pitchFamily="2" charset="2"/>
              <a:buChar char="Ø"/>
            </a:pPr>
            <a:r>
              <a:rPr lang="en-US" sz="2400" b="0" i="0" u="none" strike="noStrike" baseline="0" dirty="0">
                <a:solidFill>
                  <a:srgbClr val="000000"/>
                </a:solidFill>
                <a:latin typeface="+mj-lt"/>
              </a:rPr>
              <a:t> Exhaustive testing is not possible </a:t>
            </a:r>
          </a:p>
          <a:p>
            <a:pPr marL="342900" indent="-342900">
              <a:buFont typeface="Wingdings" panose="05000000000000000000" pitchFamily="2" charset="2"/>
              <a:buChar char="Ø"/>
            </a:pPr>
            <a:r>
              <a:rPr lang="en-US" sz="2400" b="0" i="0" u="none" strike="noStrike" baseline="0" dirty="0">
                <a:solidFill>
                  <a:srgbClr val="000000"/>
                </a:solidFill>
                <a:latin typeface="+mj-lt"/>
              </a:rPr>
              <a:t>To be most effective, testing should be conducted by an independent third party </a:t>
            </a:r>
          </a:p>
        </p:txBody>
      </p:sp>
      <p:sp>
        <p:nvSpPr>
          <p:cNvPr id="6" name="Rectangle 5"/>
          <p:cNvSpPr/>
          <p:nvPr/>
        </p:nvSpPr>
        <p:spPr>
          <a:xfrm>
            <a:off x="172978" y="1790700"/>
            <a:ext cx="2581541"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lang="en-IN" sz="1800" b="0" i="0" u="none" strike="noStrike" baseline="0" dirty="0">
                <a:solidFill>
                  <a:srgbClr val="000000"/>
                </a:solidFill>
                <a:latin typeface="Arial" panose="020B0604020202020204" pitchFamily="34" charset="0"/>
              </a:rPr>
              <a:t> </a:t>
            </a:r>
            <a:r>
              <a:rPr lang="en-IN" sz="2400" b="1" i="0" u="none" strike="noStrike" baseline="0" dirty="0">
                <a:solidFill>
                  <a:srgbClr val="0000FF"/>
                </a:solidFill>
              </a:rPr>
              <a:t>Testing Principles </a:t>
            </a:r>
            <a:endParaRPr kumimoji="0" lang="en-US" sz="2400" b="1" i="0" u="none" strike="noStrike" kern="1200" cap="none" spc="0" normalizeH="0" baseline="0" noProof="0" dirty="0">
              <a:ln>
                <a:noFill/>
              </a:ln>
              <a:solidFill>
                <a:srgbClr val="0000FF"/>
              </a:solidFill>
              <a:effectLst/>
              <a:uLnTx/>
              <a:uFillTx/>
              <a:cs typeface="Times New Roman"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8909825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57200" y="1936747"/>
            <a:ext cx="11049000"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Smoke Test-Example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000000"/>
              </a:solidFill>
              <a:effectLst/>
              <a:uLnTx/>
              <a:uFillTx/>
              <a:latin typeface="Calibri"/>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9E5E6D60-BE42-4BC0-8C8E-BAFD8E2053F4}"/>
              </a:ext>
            </a:extLst>
          </p:cNvPr>
          <p:cNvPicPr>
            <a:picLocks noChangeAspect="1"/>
          </p:cNvPicPr>
          <p:nvPr/>
        </p:nvPicPr>
        <p:blipFill>
          <a:blip r:embed="rId3"/>
          <a:stretch>
            <a:fillRect/>
          </a:stretch>
        </p:blipFill>
        <p:spPr>
          <a:xfrm>
            <a:off x="533400" y="2445399"/>
            <a:ext cx="10591800" cy="3882872"/>
          </a:xfrm>
          <a:prstGeom prst="rect">
            <a:avLst/>
          </a:prstGeom>
        </p:spPr>
      </p:pic>
    </p:spTree>
    <p:extLst>
      <p:ext uri="{BB962C8B-B14F-4D97-AF65-F5344CB8AC3E}">
        <p14:creationId xmlns:p14="http://schemas.microsoft.com/office/powerpoint/2010/main" xmlns="" val="30460655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353000" y="2362200"/>
            <a:ext cx="11277600" cy="289182"/>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p:txBody>
      </p:sp>
      <p:sp>
        <p:nvSpPr>
          <p:cNvPr id="6" name="Rectangle 5"/>
          <p:cNvSpPr/>
          <p:nvPr/>
        </p:nvSpPr>
        <p:spPr>
          <a:xfrm>
            <a:off x="172978" y="1790700"/>
            <a:ext cx="315381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IN" sz="2400" b="1" i="0" u="none" strike="noStrike" kern="1200" cap="none" spc="0" normalizeH="0" baseline="0" noProof="0" dirty="0">
                <a:ln>
                  <a:noFill/>
                </a:ln>
                <a:solidFill>
                  <a:srgbClr val="0000FF"/>
                </a:solidFill>
                <a:effectLst/>
                <a:uLnTx/>
                <a:uFillTx/>
                <a:latin typeface="Calibri"/>
                <a:ea typeface="+mn-ea"/>
                <a:cs typeface="+mn-cs"/>
              </a:rPr>
              <a:t>Non Functional Testing</a:t>
            </a:r>
            <a:endParaRPr kumimoji="0" lang="en-US" sz="2400" b="1" i="0" u="none" strike="noStrike" kern="1200" cap="none" spc="0" normalizeH="0" baseline="0" noProof="0" dirty="0">
              <a:ln>
                <a:noFill/>
              </a:ln>
              <a:solidFill>
                <a:srgbClr val="0000FF"/>
              </a:solidFill>
              <a:effectLst/>
              <a:uLnTx/>
              <a:uFillTx/>
              <a:latin typeface="Calibri"/>
              <a:ea typeface="+mn-ea"/>
              <a:cs typeface="Times New Roman"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5801" y="2506791"/>
            <a:ext cx="4979669" cy="35130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147796" y="2506791"/>
            <a:ext cx="5348309" cy="35130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350322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353000" y="2362200"/>
            <a:ext cx="11277600" cy="289182"/>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p:txBody>
      </p:sp>
      <p:sp>
        <p:nvSpPr>
          <p:cNvPr id="6" name="Rectangle 5"/>
          <p:cNvSpPr/>
          <p:nvPr/>
        </p:nvSpPr>
        <p:spPr>
          <a:xfrm>
            <a:off x="172978" y="1790700"/>
            <a:ext cx="315381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IN" sz="2400" b="1" i="0" u="none" strike="noStrike" kern="1200" cap="none" spc="0" normalizeH="0" baseline="0" noProof="0" dirty="0">
                <a:ln>
                  <a:noFill/>
                </a:ln>
                <a:solidFill>
                  <a:srgbClr val="0000FF"/>
                </a:solidFill>
                <a:effectLst/>
                <a:uLnTx/>
                <a:uFillTx/>
                <a:latin typeface="Calibri"/>
                <a:ea typeface="+mn-ea"/>
                <a:cs typeface="+mn-cs"/>
              </a:rPr>
              <a:t>Non Functional Testing</a:t>
            </a:r>
            <a:endParaRPr kumimoji="0" lang="en-US" sz="2400" b="1" i="0" u="none" strike="noStrike" kern="1200" cap="none" spc="0" normalizeH="0" baseline="0" noProof="0" dirty="0">
              <a:ln>
                <a:noFill/>
              </a:ln>
              <a:solidFill>
                <a:srgbClr val="0000FF"/>
              </a:solidFill>
              <a:effectLst/>
              <a:uLnTx/>
              <a:uFillTx/>
              <a:latin typeface="Calibri"/>
              <a:ea typeface="+mn-ea"/>
              <a:cs typeface="Times New Roman"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33832" y="2590800"/>
            <a:ext cx="3140426" cy="17993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572000" y="2590801"/>
            <a:ext cx="7133317" cy="35986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11303" y="4757119"/>
            <a:ext cx="3162955" cy="17049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392985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558905"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Performance Testing </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The testing to evaluate the response time (speed), throughput and utilization of system to execute its required functions in comparison with different versions of the same product or a different competitive product is called Performance Testing. </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Performance testing is done to derive benchmark numbers for the system. </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Heavy load is not applied to the system </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Tuning is performed until the system under test achieves the expected levels of performance.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90267A14-82DD-4870-B530-2247B0D50E45}"/>
              </a:ext>
            </a:extLst>
          </p:cNvPr>
          <p:cNvPicPr>
            <a:picLocks noChangeAspect="1"/>
          </p:cNvPicPr>
          <p:nvPr/>
        </p:nvPicPr>
        <p:blipFill>
          <a:blip r:embed="rId3"/>
          <a:stretch>
            <a:fillRect/>
          </a:stretch>
        </p:blipFill>
        <p:spPr>
          <a:xfrm>
            <a:off x="5486400" y="5363908"/>
            <a:ext cx="2124075" cy="1438275"/>
          </a:xfrm>
          <a:prstGeom prst="rect">
            <a:avLst/>
          </a:prstGeom>
        </p:spPr>
      </p:pic>
    </p:spTree>
    <p:extLst>
      <p:ext uri="{BB962C8B-B14F-4D97-AF65-F5344CB8AC3E}">
        <p14:creationId xmlns:p14="http://schemas.microsoft.com/office/powerpoint/2010/main" xmlns="" val="1189114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558905" cy="29546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Security Testing </a:t>
            </a:r>
            <a:endParaRPr kumimoji="0" lang="en-IN" sz="2400" b="0" i="0" u="none" strike="noStrike" kern="1200" cap="none" spc="0" normalizeH="0" baseline="0" noProof="0" dirty="0">
              <a:ln>
                <a:noFill/>
              </a:ln>
              <a:solidFill>
                <a:srgbClr val="0000FF"/>
              </a:solidFill>
              <a:effectLst/>
              <a:uLnTx/>
              <a:uFillTx/>
              <a:latin typeface="Calibri"/>
              <a:ea typeface="+mn-ea"/>
              <a:cs typeface="+mn-cs"/>
            </a:endParaRP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Security testing attempts to verify that protection mechanisms built into a system will, in fact, protect it from improper penetration. "The system's security must, of course, be tested for invulnerability from frontal attack” but must also be tested for invulnerability from flank or rear attack." </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During security testing, the tester plays the role(s) of the individual who desires to penetrate the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38517830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558905" cy="41857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Calibri"/>
                <a:ea typeface="+mn-ea"/>
                <a:cs typeface="+mn-cs"/>
              </a:rPr>
              <a:t>Stress Testing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Stress testing executes a system in a manner that demands resources in abnormal quantity, frequency, or volume. </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special tests may be designed that generate ten interrupts per second, when one or two is the average rate, </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input data rates may be increased by an order of magnitude to determine how input functions will respond, </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test cases that require maximum memory or other resources are executed, </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test cases that may cause thrashing in a virtual operating system are designed, </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test cases that may cause excessive hunting for disk-resident data are created. Essentially, the tester attempts to break the program.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42090684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82705" cy="32316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Configuration Review </a:t>
            </a:r>
          </a:p>
          <a:p>
            <a:pPr marL="742950" marR="0" lvl="1"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The intent of the review is to ensure that all elements of the software configuration have been properly developed, are cataloged, and have the necessary detail to bolster the support phase of the software life cycle.</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457200" marR="0" lvl="1"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34085633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558905" cy="2862322"/>
          </a:xfrm>
          <a:prstGeom prst="rect">
            <a:avLst/>
          </a:prstGeom>
        </p:spPr>
        <p:txBody>
          <a:bodyPr wrap="square">
            <a:spAutoFit/>
          </a:bodyPr>
          <a:lstStyle/>
          <a:p>
            <a:r>
              <a:rPr lang="en-IN" sz="2400" b="1" i="0" u="none" strike="noStrike" baseline="0" dirty="0">
                <a:solidFill>
                  <a:srgbClr val="0000FF"/>
                </a:solidFill>
              </a:rPr>
              <a:t>Load Testing </a:t>
            </a:r>
            <a:endParaRPr lang="en-IN" sz="2400" b="0" i="0" u="none" strike="noStrike" baseline="0" dirty="0">
              <a:solidFill>
                <a:srgbClr val="0000FF"/>
              </a:solidFill>
            </a:endParaRPr>
          </a:p>
          <a:p>
            <a:pPr marL="742950" lvl="1" indent="-285750">
              <a:buFont typeface="Wingdings" panose="05000000000000000000" pitchFamily="2" charset="2"/>
              <a:buChar char="Ø"/>
            </a:pPr>
            <a:r>
              <a:rPr lang="en-US" sz="2000" b="0" i="0" u="none" strike="noStrike" baseline="0" dirty="0">
                <a:solidFill>
                  <a:srgbClr val="000000"/>
                </a:solidFill>
              </a:rPr>
              <a:t>Process of exercising the system under test by feeding it the largest tasks it can operate with. </a:t>
            </a:r>
          </a:p>
          <a:p>
            <a:pPr marL="742950" lvl="1" indent="-285750">
              <a:buFont typeface="Wingdings" panose="05000000000000000000" pitchFamily="2" charset="2"/>
              <a:buChar char="Ø"/>
            </a:pPr>
            <a:r>
              <a:rPr lang="en-US" sz="2000" b="0" i="0" u="none" strike="noStrike" baseline="0" dirty="0">
                <a:solidFill>
                  <a:srgbClr val="000000"/>
                </a:solidFill>
              </a:rPr>
              <a:t>Constantly increasing the load on the system via automated tools to simulate real time scenario with virtual users. </a:t>
            </a:r>
          </a:p>
          <a:p>
            <a:endParaRPr lang="en-IN" sz="1800" b="0" i="0" u="none" strike="noStrike" baseline="0" dirty="0">
              <a:solidFill>
                <a:srgbClr val="000000"/>
              </a:solidFill>
              <a:latin typeface="Arial" panose="020B0604020202020204" pitchFamily="34" charset="0"/>
            </a:endParaRPr>
          </a:p>
          <a:p>
            <a:r>
              <a:rPr lang="en-IN" sz="2000" b="1" i="0" u="none" strike="noStrike" baseline="0" dirty="0">
                <a:solidFill>
                  <a:srgbClr val="0000FF"/>
                </a:solidFill>
              </a:rPr>
              <a:t>Examples:</a:t>
            </a:r>
            <a:r>
              <a:rPr lang="en-IN" sz="2000" b="1" i="0" u="none" strike="noStrike" baseline="0" dirty="0">
                <a:solidFill>
                  <a:srgbClr val="000000"/>
                </a:solidFill>
              </a:rPr>
              <a:t> </a:t>
            </a:r>
            <a:endParaRPr lang="en-IN" sz="2000" b="0" i="0" u="none" strike="noStrike" baseline="0" dirty="0">
              <a:solidFill>
                <a:srgbClr val="000000"/>
              </a:solidFill>
            </a:endParaRPr>
          </a:p>
          <a:p>
            <a:r>
              <a:rPr lang="en-US" sz="2000" b="0" i="0" u="none" strike="noStrike" baseline="0" dirty="0">
                <a:solidFill>
                  <a:srgbClr val="000000"/>
                </a:solidFill>
              </a:rPr>
              <a:t>• Testing a word processor by editing a very large document. </a:t>
            </a:r>
          </a:p>
          <a:p>
            <a:r>
              <a:rPr lang="en-US" sz="2000" b="0" i="0" u="none" strike="noStrike" baseline="0" dirty="0">
                <a:solidFill>
                  <a:srgbClr val="000000"/>
                </a:solidFill>
              </a:rPr>
              <a:t>• For Web Application load is defined in terms of concurrent users or HTTP connections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0914326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558905" cy="1323439"/>
          </a:xfrm>
          <a:prstGeom prst="rect">
            <a:avLst/>
          </a:prstGeom>
        </p:spPr>
        <p:txBody>
          <a:bodyPr wrap="square">
            <a:spAutoFit/>
          </a:bodyPr>
          <a:lstStyle/>
          <a:p>
            <a:r>
              <a:rPr lang="en-IN" sz="2400" b="1" i="0" u="none" strike="noStrike" baseline="0" dirty="0">
                <a:solidFill>
                  <a:srgbClr val="0000FF"/>
                </a:solidFill>
              </a:rPr>
              <a:t>Debugging </a:t>
            </a:r>
            <a:endParaRPr lang="en-IN" sz="2400" b="0" i="0" u="none" strike="noStrike" baseline="0" dirty="0">
              <a:solidFill>
                <a:srgbClr val="0000FF"/>
              </a:solidFill>
            </a:endParaRPr>
          </a:p>
          <a:p>
            <a:pPr marL="285750" indent="-285750">
              <a:buFont typeface="Wingdings" panose="05000000000000000000" pitchFamily="2" charset="2"/>
              <a:buChar char="Ø"/>
            </a:pPr>
            <a:r>
              <a:rPr lang="en-US" sz="1800" b="0" i="0" u="none" strike="noStrike" baseline="0" dirty="0">
                <a:solidFill>
                  <a:srgbClr val="000000"/>
                </a:solidFill>
                <a:latin typeface="Times New Roman" panose="02020603050405020304" pitchFamily="18" charset="0"/>
              </a:rPr>
              <a:t> </a:t>
            </a:r>
            <a:r>
              <a:rPr lang="en-US" sz="2000" b="0" i="0" u="none" strike="noStrike" baseline="0" dirty="0">
                <a:solidFill>
                  <a:srgbClr val="000000"/>
                </a:solidFill>
              </a:rPr>
              <a:t>Debugging is the process that results in the removal of the error</a:t>
            </a:r>
            <a:r>
              <a:rPr lang="en-US" sz="1800" b="0" i="0" u="none" strike="noStrike" baseline="0" dirty="0">
                <a:solidFill>
                  <a:srgbClr val="000000"/>
                </a:solidFill>
                <a:latin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5CC24944-EA24-4A5A-8622-C347052FB0C2}"/>
              </a:ext>
            </a:extLst>
          </p:cNvPr>
          <p:cNvPicPr>
            <a:picLocks noChangeAspect="1"/>
          </p:cNvPicPr>
          <p:nvPr/>
        </p:nvPicPr>
        <p:blipFill>
          <a:blip r:embed="rId3"/>
          <a:stretch>
            <a:fillRect/>
          </a:stretch>
        </p:blipFill>
        <p:spPr>
          <a:xfrm>
            <a:off x="2286000" y="3220776"/>
            <a:ext cx="7696200" cy="3135577"/>
          </a:xfrm>
          <a:prstGeom prst="rect">
            <a:avLst/>
          </a:prstGeom>
        </p:spPr>
      </p:pic>
    </p:spTree>
    <p:extLst>
      <p:ext uri="{BB962C8B-B14F-4D97-AF65-F5344CB8AC3E}">
        <p14:creationId xmlns:p14="http://schemas.microsoft.com/office/powerpoint/2010/main" xmlns="" val="23999323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558905" cy="31700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Debugging </a:t>
            </a:r>
            <a:endParaRPr kumimoji="0" lang="en-IN" sz="2400" b="0" i="0" u="none" strike="noStrike" kern="1200" cap="none" spc="0" normalizeH="0" baseline="0" noProof="0" dirty="0">
              <a:ln>
                <a:noFill/>
              </a:ln>
              <a:solidFill>
                <a:srgbClr val="0000FF"/>
              </a:solidFill>
              <a:effectLst/>
              <a:uLnTx/>
              <a:uFillTx/>
              <a:latin typeface="Calibri"/>
              <a:ea typeface="+mn-ea"/>
              <a:cs typeface="+mn-cs"/>
            </a:endParaRPr>
          </a:p>
          <a:p>
            <a:pPr algn="l"/>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lang="en-IN" sz="1800" b="0" i="0" u="none" strike="noStrike" baseline="0" dirty="0">
              <a:solidFill>
                <a:srgbClr val="000000"/>
              </a:solidFill>
              <a:latin typeface="Arial" panose="020B0604020202020204" pitchFamily="34" charset="0"/>
            </a:endParaRPr>
          </a:p>
          <a:p>
            <a:pPr marL="342900" indent="-342900">
              <a:buFont typeface="Wingdings" panose="05000000000000000000" pitchFamily="2" charset="2"/>
              <a:buChar char="Ø"/>
            </a:pPr>
            <a:r>
              <a:rPr lang="en-US" sz="2000" b="0" i="0" u="none" strike="noStrike" baseline="0" dirty="0">
                <a:solidFill>
                  <a:srgbClr val="000000"/>
                </a:solidFill>
              </a:rPr>
              <a:t>The debugging process begins with the execution of a test case. Results are assessed and a lack of correspondence between expected and actual performance is encountered. </a:t>
            </a:r>
          </a:p>
          <a:p>
            <a:pPr marL="342900" indent="-342900">
              <a:buFont typeface="Wingdings" panose="05000000000000000000" pitchFamily="2" charset="2"/>
              <a:buChar char="Ø"/>
            </a:pPr>
            <a:r>
              <a:rPr lang="en-US" sz="2000" b="0" i="0" u="none" strike="noStrike" baseline="0" dirty="0">
                <a:solidFill>
                  <a:srgbClr val="000000"/>
                </a:solidFill>
              </a:rPr>
              <a:t> In many cases, the noncorresponding data are a symptom of an underlying cause as yet hidden. The debugging process attempts to match symptom with cause, thereby leading to error correction. </a:t>
            </a:r>
          </a:p>
          <a:p>
            <a:pPr marL="342900" indent="-342900">
              <a:buFont typeface="Wingdings" panose="05000000000000000000" pitchFamily="2" charset="2"/>
              <a:buChar char="Ø"/>
            </a:pPr>
            <a:r>
              <a:rPr lang="en-US" sz="2000" b="0" i="0" u="none" strike="noStrike" baseline="0" dirty="0">
                <a:solidFill>
                  <a:srgbClr val="000000"/>
                </a:solidFill>
              </a:rPr>
              <a:t>The debugging process will always have one of two outcomes: (1) the cause will be found and corrected, or (2) the cause will not be found.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2544684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353000" y="2362200"/>
            <a:ext cx="11277600" cy="289182"/>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p:txBody>
      </p:sp>
      <p:sp>
        <p:nvSpPr>
          <p:cNvPr id="6" name="Rectangle 5"/>
          <p:cNvSpPr/>
          <p:nvPr/>
        </p:nvSpPr>
        <p:spPr>
          <a:xfrm>
            <a:off x="172978" y="1790700"/>
            <a:ext cx="350128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IN" sz="2400" b="1" i="0" u="none" strike="noStrike" kern="1200" cap="none" spc="0" normalizeH="0" baseline="0" noProof="0" dirty="0">
                <a:ln>
                  <a:noFill/>
                </a:ln>
                <a:solidFill>
                  <a:srgbClr val="0000FF"/>
                </a:solidFill>
                <a:effectLst/>
                <a:uLnTx/>
                <a:uFillTx/>
                <a:latin typeface="Calibri"/>
                <a:ea typeface="+mn-ea"/>
                <a:cs typeface="+mn-cs"/>
              </a:rPr>
              <a:t>Types of Software Testing</a:t>
            </a:r>
            <a:endParaRPr kumimoji="0" lang="en-US" sz="2400" b="1" i="0" u="none" strike="noStrike" kern="1200" cap="none" spc="0" normalizeH="0" baseline="0" noProof="0" dirty="0">
              <a:ln>
                <a:noFill/>
              </a:ln>
              <a:solidFill>
                <a:srgbClr val="0000FF"/>
              </a:solidFill>
              <a:effectLst/>
              <a:uLnTx/>
              <a:uFillTx/>
              <a:latin typeface="Calibri"/>
              <a:ea typeface="+mn-ea"/>
              <a:cs typeface="Times New Roman"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66800" y="2349645"/>
            <a:ext cx="9448800" cy="42035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939794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558905"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Debugging </a:t>
            </a:r>
            <a:endParaRPr kumimoji="0" lang="en-IN" sz="2400" b="0"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026" name="Picture 2" descr="Ultimate guide for raising bugs">
            <a:extLst>
              <a:ext uri="{FF2B5EF4-FFF2-40B4-BE49-F238E27FC236}">
                <a16:creationId xmlns:a16="http://schemas.microsoft.com/office/drawing/2014/main" xmlns="" id="{AA7B2444-7027-43DD-8F1E-5F11B8E9CCD7}"/>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05000" y="2667001"/>
            <a:ext cx="8153400" cy="3581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10111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342900" y="2414844"/>
            <a:ext cx="11277600" cy="39825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solidFill>
                  <a:srgbClr val="000000"/>
                </a:solidFill>
                <a:effectLst/>
              </a:rPr>
              <a:t>The process of checking the functionality of an application as per the customer needs without taking any help of automation tools is known as manual testing.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solidFill>
                  <a:srgbClr val="000000"/>
                </a:solidFill>
                <a:effectLst/>
              </a:rPr>
              <a:t>While performing the manual testing on any application, we do not need any specific knowledge of any testing tool, rather than have a proper understanding of the product so we can easily prepare the test document</a:t>
            </a:r>
          </a:p>
          <a:p>
            <a:pPr marL="342900" indent="-342900">
              <a:buFont typeface="Wingdings" panose="05000000000000000000" pitchFamily="2" charset="2"/>
              <a:buChar char="Ø"/>
              <a:defRPr/>
            </a:pPr>
            <a:r>
              <a:rPr lang="en-US" sz="2400" dirty="0">
                <a:solidFill>
                  <a:srgbClr val="000000"/>
                </a:solidFill>
              </a:rPr>
              <a:t>Manual testing can be further divided into three types of testing, which are as follows:</a:t>
            </a:r>
          </a:p>
          <a:p>
            <a:pPr marL="1257300" lvl="2" indent="-342900">
              <a:buFont typeface="Wingdings" panose="05000000000000000000" pitchFamily="2" charset="2"/>
              <a:buChar char="Ø"/>
              <a:defRPr/>
            </a:pPr>
            <a:r>
              <a:rPr lang="en-US" sz="2400" dirty="0">
                <a:solidFill>
                  <a:srgbClr val="000000"/>
                </a:solidFill>
              </a:rPr>
              <a:t>White box testing</a:t>
            </a:r>
          </a:p>
          <a:p>
            <a:pPr marL="1257300" lvl="2" indent="-342900">
              <a:buFont typeface="Wingdings" panose="05000000000000000000" pitchFamily="2" charset="2"/>
              <a:buChar char="Ø"/>
              <a:defRPr/>
            </a:pPr>
            <a:r>
              <a:rPr lang="en-US" sz="2400" dirty="0">
                <a:solidFill>
                  <a:srgbClr val="000000"/>
                </a:solidFill>
              </a:rPr>
              <a:t>Black box testing</a:t>
            </a:r>
          </a:p>
          <a:p>
            <a:pPr marL="1257300" lvl="2" indent="-342900">
              <a:buFont typeface="Wingdings" panose="05000000000000000000" pitchFamily="2" charset="2"/>
              <a:buChar char="Ø"/>
              <a:defRPr/>
            </a:pPr>
            <a:r>
              <a:rPr lang="en-US" sz="2400" dirty="0">
                <a:solidFill>
                  <a:srgbClr val="000000"/>
                </a:solidFill>
              </a:rPr>
              <a:t>Gray box testing</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6" name="Rectangle 5"/>
          <p:cNvSpPr/>
          <p:nvPr/>
        </p:nvSpPr>
        <p:spPr>
          <a:xfrm>
            <a:off x="228600" y="1657020"/>
            <a:ext cx="2325060"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2400" b="1" i="0" u="none" strike="noStrike" kern="1200" cap="none" spc="0" normalizeH="0" baseline="0" noProof="0" dirty="0">
                <a:ln>
                  <a:noFill/>
                </a:ln>
                <a:solidFill>
                  <a:srgbClr val="0000FF"/>
                </a:solidFill>
                <a:effectLst/>
                <a:uLnTx/>
                <a:uFillTx/>
                <a:latin typeface="Calibri"/>
                <a:ea typeface="+mn-ea"/>
                <a:cs typeface="+mn-cs"/>
              </a:rPr>
              <a:t>Manual Testing</a:t>
            </a:r>
            <a:r>
              <a:rPr kumimoji="0" lang="en-US" sz="2400" b="0" i="0" u="none" strike="noStrike" kern="1200" cap="none" spc="0" normalizeH="0" baseline="0" noProof="0" dirty="0">
                <a:ln>
                  <a:noFill/>
                </a:ln>
                <a:solidFill>
                  <a:srgbClr val="0000FF"/>
                </a:solidFill>
                <a:effectLst/>
                <a:uLnTx/>
                <a:uFillTx/>
                <a:latin typeface="Calibri"/>
                <a:ea typeface="+mn-ea"/>
                <a:cs typeface="+mn-cs"/>
              </a:rPr>
              <a:t> </a:t>
            </a:r>
            <a:endParaRPr kumimoji="0" lang="en-US" sz="2400" b="1" i="0" u="none" strike="noStrike" kern="1200" cap="none" spc="0" normalizeH="0" baseline="0" noProof="0" dirty="0">
              <a:ln>
                <a:noFill/>
              </a:ln>
              <a:solidFill>
                <a:srgbClr val="0000FF"/>
              </a:solidFill>
              <a:effectLst/>
              <a:uLnTx/>
              <a:uFillTx/>
              <a:latin typeface="Calibri"/>
              <a:ea typeface="+mn-ea"/>
              <a:cs typeface="Times New Roman"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2386065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362327" y="2476280"/>
            <a:ext cx="11277600" cy="3982500"/>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i="0" dirty="0">
                <a:solidFill>
                  <a:srgbClr val="222222"/>
                </a:solidFill>
                <a:effectLst/>
              </a:rPr>
              <a:t>It is software testing technique in which internal structure, design and coding of software are tested to verify flow of input-output and to improve design, usability and security.</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i="0" dirty="0">
                <a:solidFill>
                  <a:srgbClr val="222222"/>
                </a:solidFill>
                <a:effectLst/>
              </a:rPr>
              <a:t> In white box testing, code is visible to testers so it is also called </a:t>
            </a:r>
            <a:r>
              <a:rPr lang="en-US" sz="2400" i="0" dirty="0">
                <a:solidFill>
                  <a:srgbClr val="FF0000"/>
                </a:solidFill>
                <a:effectLst/>
              </a:rPr>
              <a:t>Clear box testing, Open box testing, Transparent box testing, Code-based testing and Glass box testing</a:t>
            </a:r>
            <a:r>
              <a:rPr lang="en-US" sz="2400" i="0" dirty="0">
                <a:solidFill>
                  <a:srgbClr val="222222"/>
                </a:solidFill>
                <a:effectLst/>
              </a:rPr>
              <a:t>.</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i="0" dirty="0">
                <a:solidFill>
                  <a:srgbClr val="222222"/>
                </a:solidFill>
                <a:effectLst/>
              </a:rPr>
              <a:t>It is one of two parts of the Box Testing approach to software testing.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i="0" dirty="0">
                <a:solidFill>
                  <a:srgbClr val="222222"/>
                </a:solidFill>
                <a:effectLst/>
              </a:rPr>
              <a:t>Its counterpart, Blackbox testing, involves testing from an external or end-user type perspective.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i="0" dirty="0">
                <a:solidFill>
                  <a:srgbClr val="222222"/>
                </a:solidFill>
                <a:effectLst/>
              </a:rPr>
              <a:t>On the other hand, Whitebox testing is based on the inner workings of an application and revolves around internal testing.</a:t>
            </a:r>
            <a:endParaRPr kumimoji="0" lang="en-US" sz="2400" i="0" u="none" strike="noStrike" kern="1200" cap="none" spc="0" normalizeH="0" baseline="0" noProof="0" dirty="0">
              <a:ln>
                <a:noFill/>
              </a:ln>
              <a:solidFill>
                <a:srgbClr val="000000"/>
              </a:solidFill>
              <a:effectLst/>
              <a:uLnTx/>
              <a:uFillTx/>
              <a:ea typeface="+mn-ea"/>
              <a:cs typeface="+mn-cs"/>
            </a:endParaRPr>
          </a:p>
        </p:txBody>
      </p:sp>
      <p:sp>
        <p:nvSpPr>
          <p:cNvPr id="6" name="Rectangle 5"/>
          <p:cNvSpPr/>
          <p:nvPr/>
        </p:nvSpPr>
        <p:spPr>
          <a:xfrm>
            <a:off x="172978" y="1790700"/>
            <a:ext cx="2666179"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lang="en-US" sz="2400" b="1" i="0" dirty="0">
                <a:solidFill>
                  <a:srgbClr val="0000FF"/>
                </a:solidFill>
                <a:effectLst/>
              </a:rPr>
              <a:t>White Box Testing</a:t>
            </a:r>
            <a:r>
              <a:rPr lang="en-US" sz="2400" b="0" i="0" dirty="0">
                <a:solidFill>
                  <a:srgbClr val="0000FF"/>
                </a:solidFill>
                <a:effectLst/>
              </a:rPr>
              <a:t> </a:t>
            </a:r>
            <a:endParaRPr kumimoji="0" lang="en-US" sz="2400" b="1" i="0" u="none" strike="noStrike" kern="1200" cap="none" spc="0" normalizeH="0" baseline="0" noProof="0" dirty="0">
              <a:ln>
                <a:noFill/>
              </a:ln>
              <a:solidFill>
                <a:srgbClr val="0000FF"/>
              </a:solidFill>
              <a:effectLst/>
              <a:uLnTx/>
              <a:uFillTx/>
              <a:cs typeface="Times New Roman"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574893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304800" y="2626644"/>
            <a:ext cx="11277600" cy="2135841"/>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effectLst/>
              </a:rPr>
              <a:t>The term "</a:t>
            </a:r>
            <a:r>
              <a:rPr lang="en-US" sz="2400" b="0" i="0" dirty="0" err="1">
                <a:effectLst/>
              </a:rPr>
              <a:t>WhiteBox</a:t>
            </a:r>
            <a:r>
              <a:rPr lang="en-US" sz="2400" b="0" i="0" dirty="0">
                <a:effectLst/>
              </a:rPr>
              <a:t>" was used because of the see-through box concept.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effectLst/>
              </a:rPr>
              <a:t>The clear box or </a:t>
            </a:r>
            <a:r>
              <a:rPr lang="en-US" sz="2400" b="0" i="0" dirty="0" err="1">
                <a:effectLst/>
              </a:rPr>
              <a:t>WhiteBox</a:t>
            </a:r>
            <a:r>
              <a:rPr lang="en-US" sz="2400" b="0" i="0" dirty="0">
                <a:effectLst/>
              </a:rPr>
              <a:t> name symbolizes the ability to see through the software's outer shell (or "box") into its inner workings.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effectLst/>
              </a:rPr>
              <a:t>Likewise, the "black box" in "</a:t>
            </a:r>
            <a:r>
              <a:rPr lang="en-US" sz="2400" b="0" i="0" strike="noStrike" dirty="0">
                <a:effectLst/>
                <a:hlinkClick r:id="rId2">
                  <a:extLst>
                    <a:ext uri="{A12FA001-AC4F-418D-AE19-62706E023703}">
                      <ahyp:hlinkClr xmlns:ahyp="http://schemas.microsoft.com/office/drawing/2018/hyperlinkcolor" xmlns="" val="tx"/>
                    </a:ext>
                  </a:extLst>
                </a:hlinkClick>
              </a:rPr>
              <a:t>Black Box Testing</a:t>
            </a:r>
            <a:r>
              <a:rPr lang="en-US" sz="2400" b="0" i="0" dirty="0">
                <a:effectLst/>
              </a:rPr>
              <a:t>" symbolizes not being able to see the inner workings of the software so that only the end-user experience can be tested.</a:t>
            </a:r>
            <a:endParaRPr kumimoji="0" lang="en-US" sz="2400" b="0" i="0" strike="noStrike" kern="1200" cap="none" spc="0" normalizeH="0" baseline="0" noProof="0" dirty="0">
              <a:ln>
                <a:noFill/>
              </a:ln>
              <a:effectLst/>
              <a:uLnTx/>
              <a:uFillTx/>
            </a:endParaRPr>
          </a:p>
        </p:txBody>
      </p:sp>
      <p:sp>
        <p:nvSpPr>
          <p:cNvPr id="6" name="Rectangle 5"/>
          <p:cNvSpPr/>
          <p:nvPr/>
        </p:nvSpPr>
        <p:spPr>
          <a:xfrm>
            <a:off x="172978" y="1790700"/>
            <a:ext cx="2666179"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2400" b="1" i="0" u="none" strike="noStrike" kern="1200" cap="none" spc="0" normalizeH="0" baseline="0" noProof="0" dirty="0">
                <a:ln>
                  <a:noFill/>
                </a:ln>
                <a:solidFill>
                  <a:srgbClr val="0000FF"/>
                </a:solidFill>
                <a:effectLst/>
                <a:uLnTx/>
                <a:uFillTx/>
                <a:latin typeface="Calibri"/>
                <a:ea typeface="+mn-ea"/>
                <a:cs typeface="+mn-cs"/>
              </a:rPr>
              <a:t>White Box Testing</a:t>
            </a:r>
            <a:r>
              <a:rPr kumimoji="0" lang="en-US" sz="2400" b="0" i="0" u="none" strike="noStrike" kern="1200" cap="none" spc="0" normalizeH="0" baseline="0" noProof="0" dirty="0">
                <a:ln>
                  <a:noFill/>
                </a:ln>
                <a:solidFill>
                  <a:srgbClr val="0000FF"/>
                </a:solidFill>
                <a:effectLst/>
                <a:uLnTx/>
                <a:uFillTx/>
                <a:latin typeface="Calibri"/>
                <a:ea typeface="+mn-ea"/>
                <a:cs typeface="+mn-cs"/>
              </a:rPr>
              <a:t> </a:t>
            </a:r>
            <a:endParaRPr kumimoji="0" lang="en-US" sz="2400" b="1" i="0" u="none" strike="noStrike" kern="1200" cap="none" spc="0" normalizeH="0" baseline="0" noProof="0" dirty="0">
              <a:ln>
                <a:noFill/>
              </a:ln>
              <a:solidFill>
                <a:srgbClr val="0000FF"/>
              </a:solidFill>
              <a:effectLst/>
              <a:uLnTx/>
              <a:uFillTx/>
              <a:latin typeface="Calibri"/>
              <a:ea typeface="+mn-ea"/>
              <a:cs typeface="Times New Roman" pitchFamily="18"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2186512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353000" y="2524028"/>
            <a:ext cx="11277600" cy="2505173"/>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algn="just"/>
            <a:r>
              <a:rPr lang="en-US" sz="2400" b="1" i="0" dirty="0">
                <a:solidFill>
                  <a:srgbClr val="FF0000"/>
                </a:solidFill>
                <a:effectLst/>
              </a:rPr>
              <a:t>Statement Coverage </a:t>
            </a:r>
            <a:r>
              <a:rPr lang="en-US" sz="2400" b="1" i="0" dirty="0">
                <a:solidFill>
                  <a:srgbClr val="000000"/>
                </a:solidFill>
                <a:effectLst/>
              </a:rPr>
              <a:t>-</a:t>
            </a:r>
            <a:r>
              <a:rPr lang="en-US" sz="2400" b="0" i="0" dirty="0">
                <a:solidFill>
                  <a:srgbClr val="000000"/>
                </a:solidFill>
                <a:effectLst/>
              </a:rPr>
              <a:t> This technique is aimed at exercising all programming statements with minimal tests.</a:t>
            </a:r>
          </a:p>
          <a:p>
            <a:pPr algn="just"/>
            <a:r>
              <a:rPr lang="en-US" sz="2400" b="1" dirty="0">
                <a:solidFill>
                  <a:srgbClr val="FF0000"/>
                </a:solidFill>
              </a:rPr>
              <a:t>Branch Coverage </a:t>
            </a:r>
            <a:r>
              <a:rPr lang="en-US" sz="2400" b="1" i="0" dirty="0">
                <a:solidFill>
                  <a:srgbClr val="000000"/>
                </a:solidFill>
                <a:effectLst/>
              </a:rPr>
              <a:t>- </a:t>
            </a:r>
            <a:r>
              <a:rPr lang="en-US" sz="2400" b="0" i="0" dirty="0">
                <a:solidFill>
                  <a:srgbClr val="000000"/>
                </a:solidFill>
                <a:effectLst/>
              </a:rPr>
              <a:t>This technique is running a series of tests to ensure that all branches are tested at least once.</a:t>
            </a:r>
          </a:p>
          <a:p>
            <a:pPr algn="just"/>
            <a:r>
              <a:rPr lang="en-US" sz="2400" b="1" i="0" dirty="0">
                <a:solidFill>
                  <a:srgbClr val="FF0000"/>
                </a:solidFill>
                <a:effectLst/>
              </a:rPr>
              <a:t>Path Coverage </a:t>
            </a:r>
            <a:r>
              <a:rPr lang="en-US" sz="2400" b="1" i="0" dirty="0">
                <a:solidFill>
                  <a:srgbClr val="000000"/>
                </a:solidFill>
                <a:effectLst/>
              </a:rPr>
              <a:t>- </a:t>
            </a:r>
            <a:r>
              <a:rPr lang="en-US" sz="2400" b="0" i="0" dirty="0">
                <a:solidFill>
                  <a:srgbClr val="000000"/>
                </a:solidFill>
                <a:effectLst/>
              </a:rPr>
              <a:t>This technique corresponds to testing all possible paths which means that each statement and branch is covered</a:t>
            </a:r>
          </a:p>
        </p:txBody>
      </p:sp>
      <p:sp>
        <p:nvSpPr>
          <p:cNvPr id="6" name="Rectangle 5"/>
          <p:cNvSpPr/>
          <p:nvPr/>
        </p:nvSpPr>
        <p:spPr>
          <a:xfrm>
            <a:off x="172978" y="1790700"/>
            <a:ext cx="4026167"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algn="l"/>
            <a:r>
              <a:rPr lang="en-IN" sz="2400" b="1" i="0" dirty="0">
                <a:solidFill>
                  <a:srgbClr val="0000FF"/>
                </a:solidFill>
                <a:effectLst/>
              </a:rPr>
              <a:t>White Box Testing Techniques</a:t>
            </a:r>
            <a:endParaRPr lang="en-IN" b="0" i="0" dirty="0">
              <a:effectLst/>
              <a:latin typeface="Arial" panose="020B0604020202020204" pitchFamily="34"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2489651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590550" y="2973863"/>
            <a:ext cx="5057200" cy="2874505"/>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effectLst/>
              </a:rPr>
              <a:t>In this technique, the aim is to traverse all statement at least once. Hence, each line of code is tested.</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effectLst/>
              </a:rPr>
              <a:t>In case of a flowchart, every node must be traversed at least once.</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effectLst/>
              </a:rPr>
              <a:t> Since all lines of code are covered, helps in pointing out faulty code.</a:t>
            </a: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6" name="Rectangle 5"/>
          <p:cNvSpPr/>
          <p:nvPr/>
        </p:nvSpPr>
        <p:spPr>
          <a:xfrm>
            <a:off x="172978" y="1790700"/>
            <a:ext cx="2729593"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i="0" dirty="0">
                <a:solidFill>
                  <a:srgbClr val="0000FF"/>
                </a:solidFill>
                <a:effectLst/>
              </a:rPr>
              <a:t>Statement coverage</a:t>
            </a:r>
            <a:endParaRPr kumimoji="0" lang="en-IN" sz="1800" b="0" i="0" u="none" strike="noStrike" kern="1200" cap="none" spc="0" normalizeH="0" baseline="0" noProof="0" dirty="0">
              <a:ln>
                <a:noFill/>
              </a:ln>
              <a:solidFill>
                <a:srgbClr val="0000FF"/>
              </a:solidFill>
              <a:effectLst/>
              <a:uLnTx/>
              <a:uFillTx/>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xmlns="" id="{B18BE548-A81C-4DCF-8119-2D86AE7D5A63}"/>
              </a:ext>
            </a:extLst>
          </p:cNvPr>
          <p:cNvPicPr>
            <a:picLocks noChangeAspect="1"/>
          </p:cNvPicPr>
          <p:nvPr/>
        </p:nvPicPr>
        <p:blipFill>
          <a:blip r:embed="rId3"/>
          <a:stretch>
            <a:fillRect/>
          </a:stretch>
        </p:blipFill>
        <p:spPr>
          <a:xfrm>
            <a:off x="6234896" y="2529364"/>
            <a:ext cx="5347504" cy="3763505"/>
          </a:xfrm>
          <a:prstGeom prst="rect">
            <a:avLst/>
          </a:prstGeom>
        </p:spPr>
      </p:pic>
    </p:spTree>
    <p:extLst>
      <p:ext uri="{BB962C8B-B14F-4D97-AF65-F5344CB8AC3E}">
        <p14:creationId xmlns:p14="http://schemas.microsoft.com/office/powerpoint/2010/main" xmlns="" val="4117366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29980"/>
            <a:ext cx="9829800" cy="13416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7200" y="1600200"/>
            <a:ext cx="11506200" cy="5105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xmlns="" val="1428247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590550" y="2973863"/>
            <a:ext cx="5057200" cy="289182"/>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p:txBody>
      </p:sp>
      <p:sp>
        <p:nvSpPr>
          <p:cNvPr id="6" name="Rectangle 5"/>
          <p:cNvSpPr/>
          <p:nvPr/>
        </p:nvSpPr>
        <p:spPr>
          <a:xfrm>
            <a:off x="172978" y="1790700"/>
            <a:ext cx="2729593"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Calibri"/>
                <a:ea typeface="+mn-ea"/>
                <a:cs typeface="+mn-cs"/>
              </a:rPr>
              <a:t>Statement coverage</a:t>
            </a:r>
            <a:endParaRPr kumimoji="0" lang="en-IN" sz="1800" b="0" i="0" u="none" strike="noStrike" kern="1200" cap="none" spc="0" normalizeH="0" baseline="0" noProof="0" dirty="0">
              <a:ln>
                <a:noFill/>
              </a:ln>
              <a:solidFill>
                <a:srgbClr val="0000FF"/>
              </a:solidFill>
              <a:effectLst/>
              <a:uLnTx/>
              <a:uFillTx/>
              <a:latin typeface="Calibri"/>
              <a:ea typeface="+mn-ea"/>
              <a:cs typeface="+mn-cs"/>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xmlns="" id="{F589532C-2DF9-4F65-8A22-C41D97C9419F}"/>
              </a:ext>
            </a:extLst>
          </p:cNvPr>
          <p:cNvPicPr>
            <a:picLocks noChangeAspect="1"/>
          </p:cNvPicPr>
          <p:nvPr/>
        </p:nvPicPr>
        <p:blipFill>
          <a:blip r:embed="rId3"/>
          <a:stretch>
            <a:fillRect/>
          </a:stretch>
        </p:blipFill>
        <p:spPr>
          <a:xfrm>
            <a:off x="1338262" y="2819400"/>
            <a:ext cx="9515475" cy="3285210"/>
          </a:xfrm>
          <a:prstGeom prst="rect">
            <a:avLst/>
          </a:prstGeom>
        </p:spPr>
      </p:pic>
    </p:spTree>
    <p:extLst>
      <p:ext uri="{BB962C8B-B14F-4D97-AF65-F5344CB8AC3E}">
        <p14:creationId xmlns:p14="http://schemas.microsoft.com/office/powerpoint/2010/main" xmlns="" val="2335574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590550" y="2973863"/>
            <a:ext cx="5057200" cy="289182"/>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p:txBody>
      </p:sp>
      <p:sp>
        <p:nvSpPr>
          <p:cNvPr id="6" name="Rectangle 5"/>
          <p:cNvSpPr/>
          <p:nvPr/>
        </p:nvSpPr>
        <p:spPr>
          <a:xfrm>
            <a:off x="172978" y="1790700"/>
            <a:ext cx="2729593"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Calibri"/>
                <a:ea typeface="+mn-ea"/>
                <a:cs typeface="+mn-cs"/>
              </a:rPr>
              <a:t>Statement coverage</a:t>
            </a:r>
            <a:endParaRPr kumimoji="0" lang="en-IN" sz="1800" b="0" i="0" u="none" strike="noStrike" kern="1200" cap="none" spc="0" normalizeH="0" baseline="0" noProof="0" dirty="0">
              <a:ln>
                <a:noFill/>
              </a:ln>
              <a:solidFill>
                <a:srgbClr val="0000FF"/>
              </a:solidFill>
              <a:effectLst/>
              <a:uLnTx/>
              <a:uFillTx/>
              <a:latin typeface="Calibri"/>
              <a:ea typeface="+mn-ea"/>
              <a:cs typeface="+mn-cs"/>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a:extLst>
              <a:ext uri="{FF2B5EF4-FFF2-40B4-BE49-F238E27FC236}">
                <a16:creationId xmlns:a16="http://schemas.microsoft.com/office/drawing/2014/main" xmlns="" id="{AF429DCC-7436-4C40-B028-29CC4FE4CB37}"/>
              </a:ext>
            </a:extLst>
          </p:cNvPr>
          <p:cNvPicPr>
            <a:picLocks noChangeAspect="1"/>
          </p:cNvPicPr>
          <p:nvPr/>
        </p:nvPicPr>
        <p:blipFill>
          <a:blip r:embed="rId3"/>
          <a:stretch>
            <a:fillRect/>
          </a:stretch>
        </p:blipFill>
        <p:spPr>
          <a:xfrm>
            <a:off x="1266825" y="2626643"/>
            <a:ext cx="9658350" cy="3774157"/>
          </a:xfrm>
          <a:prstGeom prst="rect">
            <a:avLst/>
          </a:prstGeom>
        </p:spPr>
      </p:pic>
    </p:spTree>
    <p:extLst>
      <p:ext uri="{BB962C8B-B14F-4D97-AF65-F5344CB8AC3E}">
        <p14:creationId xmlns:p14="http://schemas.microsoft.com/office/powerpoint/2010/main" xmlns="" val="442412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590550" y="2973863"/>
            <a:ext cx="5057200" cy="289182"/>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p:txBody>
      </p:sp>
      <p:sp>
        <p:nvSpPr>
          <p:cNvPr id="6" name="Rectangle 5"/>
          <p:cNvSpPr/>
          <p:nvPr/>
        </p:nvSpPr>
        <p:spPr>
          <a:xfrm>
            <a:off x="152400" y="1625600"/>
            <a:ext cx="2729593"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Calibri"/>
                <a:ea typeface="+mn-ea"/>
                <a:cs typeface="+mn-cs"/>
              </a:rPr>
              <a:t>Statement coverage</a:t>
            </a:r>
            <a:endParaRPr kumimoji="0" lang="en-IN" sz="1800" b="0" i="0" u="none" strike="noStrike" kern="1200" cap="none" spc="0" normalizeH="0" baseline="0" noProof="0" dirty="0">
              <a:ln>
                <a:noFill/>
              </a:ln>
              <a:solidFill>
                <a:srgbClr val="0000FF"/>
              </a:solidFill>
              <a:effectLst/>
              <a:uLnTx/>
              <a:uFillTx/>
              <a:latin typeface="Calibri"/>
              <a:ea typeface="+mn-ea"/>
              <a:cs typeface="+mn-cs"/>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xmlns="" id="{F8C0621E-F79A-4702-9833-DFB1672FEB8C}"/>
              </a:ext>
            </a:extLst>
          </p:cNvPr>
          <p:cNvPicPr>
            <a:picLocks noChangeAspect="1"/>
          </p:cNvPicPr>
          <p:nvPr/>
        </p:nvPicPr>
        <p:blipFill>
          <a:blip r:embed="rId3"/>
          <a:stretch>
            <a:fillRect/>
          </a:stretch>
        </p:blipFill>
        <p:spPr>
          <a:xfrm>
            <a:off x="4800600" y="2438400"/>
            <a:ext cx="6630928" cy="3917953"/>
          </a:xfrm>
          <a:prstGeom prst="rect">
            <a:avLst/>
          </a:prstGeom>
        </p:spPr>
      </p:pic>
      <p:pic>
        <p:nvPicPr>
          <p:cNvPr id="13" name="Picture 12">
            <a:extLst>
              <a:ext uri="{FF2B5EF4-FFF2-40B4-BE49-F238E27FC236}">
                <a16:creationId xmlns:a16="http://schemas.microsoft.com/office/drawing/2014/main" xmlns="" id="{7A61705E-79F5-41B3-B07C-449552BD8F3B}"/>
              </a:ext>
            </a:extLst>
          </p:cNvPr>
          <p:cNvPicPr>
            <a:picLocks noChangeAspect="1"/>
          </p:cNvPicPr>
          <p:nvPr/>
        </p:nvPicPr>
        <p:blipFill>
          <a:blip r:embed="rId4"/>
          <a:stretch>
            <a:fillRect/>
          </a:stretch>
        </p:blipFill>
        <p:spPr>
          <a:xfrm>
            <a:off x="304800" y="2590800"/>
            <a:ext cx="4038600" cy="3765553"/>
          </a:xfrm>
          <a:prstGeom prst="rect">
            <a:avLst/>
          </a:prstGeom>
        </p:spPr>
      </p:pic>
    </p:spTree>
    <p:extLst>
      <p:ext uri="{BB962C8B-B14F-4D97-AF65-F5344CB8AC3E}">
        <p14:creationId xmlns:p14="http://schemas.microsoft.com/office/powerpoint/2010/main" xmlns="" val="2899196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590550" y="2973863"/>
            <a:ext cx="5057200" cy="289182"/>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p:txBody>
      </p:sp>
      <p:sp>
        <p:nvSpPr>
          <p:cNvPr id="6" name="Rectangle 5"/>
          <p:cNvSpPr/>
          <p:nvPr/>
        </p:nvSpPr>
        <p:spPr>
          <a:xfrm>
            <a:off x="172978" y="1790700"/>
            <a:ext cx="2729593"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Calibri"/>
                <a:ea typeface="+mn-ea"/>
                <a:cs typeface="+mn-cs"/>
              </a:rPr>
              <a:t>Statement coverage</a:t>
            </a:r>
            <a:endParaRPr kumimoji="0" lang="en-IN" sz="1800" b="0" i="0" u="none" strike="noStrike" kern="1200" cap="none" spc="0" normalizeH="0" baseline="0" noProof="0" dirty="0">
              <a:ln>
                <a:noFill/>
              </a:ln>
              <a:solidFill>
                <a:srgbClr val="0000FF"/>
              </a:solidFill>
              <a:effectLst/>
              <a:uLnTx/>
              <a:uFillTx/>
              <a:latin typeface="Calibri"/>
              <a:ea typeface="+mn-ea"/>
              <a:cs typeface="+mn-cs"/>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a:extLst>
              <a:ext uri="{FF2B5EF4-FFF2-40B4-BE49-F238E27FC236}">
                <a16:creationId xmlns:a16="http://schemas.microsoft.com/office/drawing/2014/main" xmlns="" id="{68471D59-1F74-42E0-A536-DA07A08CFF8E}"/>
              </a:ext>
            </a:extLst>
          </p:cNvPr>
          <p:cNvPicPr>
            <a:picLocks noChangeAspect="1"/>
          </p:cNvPicPr>
          <p:nvPr/>
        </p:nvPicPr>
        <p:blipFill>
          <a:blip r:embed="rId3"/>
          <a:stretch>
            <a:fillRect/>
          </a:stretch>
        </p:blipFill>
        <p:spPr>
          <a:xfrm>
            <a:off x="1304925" y="2529363"/>
            <a:ext cx="9582150" cy="3947637"/>
          </a:xfrm>
          <a:prstGeom prst="rect">
            <a:avLst/>
          </a:prstGeom>
        </p:spPr>
      </p:pic>
    </p:spTree>
    <p:extLst>
      <p:ext uri="{BB962C8B-B14F-4D97-AF65-F5344CB8AC3E}">
        <p14:creationId xmlns:p14="http://schemas.microsoft.com/office/powerpoint/2010/main" xmlns="" val="948336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5"/>
          <p:cNvSpPr/>
          <p:nvPr/>
        </p:nvSpPr>
        <p:spPr>
          <a:xfrm>
            <a:off x="172978" y="1790700"/>
            <a:ext cx="2729593"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Calibri"/>
                <a:ea typeface="+mn-ea"/>
                <a:cs typeface="+mn-cs"/>
              </a:rPr>
              <a:t>Statement coverage</a:t>
            </a:r>
            <a:endParaRPr kumimoji="0" lang="en-IN" sz="1800" b="0" i="0" u="none" strike="noStrike" kern="1200" cap="none" spc="0" normalizeH="0" baseline="0" noProof="0" dirty="0">
              <a:ln>
                <a:noFill/>
              </a:ln>
              <a:solidFill>
                <a:srgbClr val="0000FF"/>
              </a:solidFill>
              <a:effectLst/>
              <a:uLnTx/>
              <a:uFillTx/>
              <a:latin typeface="Calibri"/>
              <a:ea typeface="+mn-ea"/>
              <a:cs typeface="+mn-cs"/>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4" name="Picture 13">
            <a:extLst>
              <a:ext uri="{FF2B5EF4-FFF2-40B4-BE49-F238E27FC236}">
                <a16:creationId xmlns:a16="http://schemas.microsoft.com/office/drawing/2014/main" xmlns="" id="{FA8F8638-FAE9-4ACF-BF1B-1D39EF4BAC02}"/>
              </a:ext>
            </a:extLst>
          </p:cNvPr>
          <p:cNvPicPr>
            <a:picLocks noChangeAspect="1"/>
          </p:cNvPicPr>
          <p:nvPr/>
        </p:nvPicPr>
        <p:blipFill>
          <a:blip r:embed="rId3"/>
          <a:stretch>
            <a:fillRect/>
          </a:stretch>
        </p:blipFill>
        <p:spPr>
          <a:xfrm>
            <a:off x="609600" y="2948464"/>
            <a:ext cx="5943600" cy="2743200"/>
          </a:xfrm>
          <a:prstGeom prst="rect">
            <a:avLst/>
          </a:prstGeom>
        </p:spPr>
      </p:pic>
      <p:pic>
        <p:nvPicPr>
          <p:cNvPr id="16" name="Picture 15">
            <a:extLst>
              <a:ext uri="{FF2B5EF4-FFF2-40B4-BE49-F238E27FC236}">
                <a16:creationId xmlns:a16="http://schemas.microsoft.com/office/drawing/2014/main" xmlns="" id="{90E1FCB1-53CA-4CE9-8C89-D5E272855D68}"/>
              </a:ext>
            </a:extLst>
          </p:cNvPr>
          <p:cNvPicPr>
            <a:picLocks noChangeAspect="1"/>
          </p:cNvPicPr>
          <p:nvPr/>
        </p:nvPicPr>
        <p:blipFill>
          <a:blip r:embed="rId4"/>
          <a:stretch>
            <a:fillRect/>
          </a:stretch>
        </p:blipFill>
        <p:spPr>
          <a:xfrm>
            <a:off x="7000462" y="3200400"/>
            <a:ext cx="4810161" cy="1353429"/>
          </a:xfrm>
          <a:prstGeom prst="rect">
            <a:avLst/>
          </a:prstGeom>
        </p:spPr>
      </p:pic>
    </p:spTree>
    <p:extLst>
      <p:ext uri="{BB962C8B-B14F-4D97-AF65-F5344CB8AC3E}">
        <p14:creationId xmlns:p14="http://schemas.microsoft.com/office/powerpoint/2010/main" xmlns="" val="4066437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5"/>
          <p:cNvSpPr/>
          <p:nvPr/>
        </p:nvSpPr>
        <p:spPr>
          <a:xfrm>
            <a:off x="152400" y="1459468"/>
            <a:ext cx="2729593"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Calibri"/>
                <a:ea typeface="+mn-ea"/>
                <a:cs typeface="+mn-cs"/>
              </a:rPr>
              <a:t>Statement coverage</a:t>
            </a:r>
            <a:endParaRPr kumimoji="0" lang="en-IN" sz="1800" b="0" i="0" u="none" strike="noStrike" kern="1200" cap="none" spc="0" normalizeH="0" baseline="0" noProof="0" dirty="0">
              <a:ln>
                <a:noFill/>
              </a:ln>
              <a:solidFill>
                <a:srgbClr val="0000FF"/>
              </a:solidFill>
              <a:effectLst/>
              <a:uLnTx/>
              <a:uFillTx/>
              <a:latin typeface="Calibri"/>
              <a:ea typeface="+mn-ea"/>
              <a:cs typeface="+mn-cs"/>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xmlns="" id="{DD30701D-8188-4205-A357-B2D1A0A90A40}"/>
              </a:ext>
            </a:extLst>
          </p:cNvPr>
          <p:cNvPicPr>
            <a:picLocks noChangeAspect="1"/>
          </p:cNvPicPr>
          <p:nvPr/>
        </p:nvPicPr>
        <p:blipFill>
          <a:blip r:embed="rId3"/>
          <a:stretch>
            <a:fillRect/>
          </a:stretch>
        </p:blipFill>
        <p:spPr>
          <a:xfrm>
            <a:off x="1295400" y="2333512"/>
            <a:ext cx="9772190" cy="4219688"/>
          </a:xfrm>
          <a:prstGeom prst="rect">
            <a:avLst/>
          </a:prstGeom>
        </p:spPr>
      </p:pic>
    </p:spTree>
    <p:extLst>
      <p:ext uri="{BB962C8B-B14F-4D97-AF65-F5344CB8AC3E}">
        <p14:creationId xmlns:p14="http://schemas.microsoft.com/office/powerpoint/2010/main" xmlns="" val="1013605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5"/>
          <p:cNvSpPr/>
          <p:nvPr/>
        </p:nvSpPr>
        <p:spPr>
          <a:xfrm>
            <a:off x="152400" y="1459468"/>
            <a:ext cx="2729593"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Calibri"/>
                <a:ea typeface="+mn-ea"/>
                <a:cs typeface="+mn-cs"/>
              </a:rPr>
              <a:t>Statement coverage</a:t>
            </a:r>
            <a:endParaRPr kumimoji="0" lang="en-IN" sz="1800" b="0" i="0" u="none" strike="noStrike" kern="1200" cap="none" spc="0" normalizeH="0" baseline="0" noProof="0" dirty="0">
              <a:ln>
                <a:noFill/>
              </a:ln>
              <a:solidFill>
                <a:srgbClr val="0000FF"/>
              </a:solidFill>
              <a:effectLst/>
              <a:uLnTx/>
              <a:uFillTx/>
              <a:latin typeface="Calibri"/>
              <a:ea typeface="+mn-ea"/>
              <a:cs typeface="+mn-cs"/>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xmlns="" id="{072B5B3C-D0E9-43D7-8A3C-701F91C3F9CC}"/>
              </a:ext>
            </a:extLst>
          </p:cNvPr>
          <p:cNvPicPr>
            <a:picLocks noChangeAspect="1"/>
          </p:cNvPicPr>
          <p:nvPr/>
        </p:nvPicPr>
        <p:blipFill>
          <a:blip r:embed="rId3"/>
          <a:stretch>
            <a:fillRect/>
          </a:stretch>
        </p:blipFill>
        <p:spPr>
          <a:xfrm>
            <a:off x="914400" y="2119315"/>
            <a:ext cx="10095017" cy="4419600"/>
          </a:xfrm>
          <a:prstGeom prst="rect">
            <a:avLst/>
          </a:prstGeom>
        </p:spPr>
      </p:pic>
    </p:spTree>
    <p:extLst>
      <p:ext uri="{BB962C8B-B14F-4D97-AF65-F5344CB8AC3E}">
        <p14:creationId xmlns:p14="http://schemas.microsoft.com/office/powerpoint/2010/main" xmlns="" val="3525282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5257800" y="2589597"/>
            <a:ext cx="5057200" cy="1951175"/>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C2F34"/>
                </a:solidFill>
                <a:effectLst/>
                <a:uLnTx/>
                <a:uFillTx/>
                <a:latin typeface="Calibri"/>
                <a:ea typeface="+mn-ea"/>
                <a:cs typeface="+mn-cs"/>
              </a:rPr>
              <a:t>Example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C2F34"/>
                </a:solidFill>
                <a:effectLst/>
                <a:uLnTx/>
                <a:uFillTx/>
                <a:latin typeface="Calibri"/>
                <a:ea typeface="+mn-ea"/>
                <a:cs typeface="+mn-cs"/>
              </a:rPr>
              <a:t>Read A</a:t>
            </a:r>
            <a:br>
              <a:rPr kumimoji="0" lang="en-US" sz="1800" b="0" i="0" u="none" strike="noStrike" kern="1200" cap="none" spc="0" normalizeH="0" baseline="0" noProof="0" dirty="0">
                <a:ln>
                  <a:noFill/>
                </a:ln>
                <a:solidFill>
                  <a:srgbClr val="2C2F34"/>
                </a:solidFill>
                <a:effectLst/>
                <a:uLnTx/>
                <a:uFillTx/>
                <a:latin typeface="Calibri"/>
                <a:ea typeface="+mn-ea"/>
                <a:cs typeface="+mn-cs"/>
              </a:rPr>
            </a:br>
            <a:r>
              <a:rPr kumimoji="0" lang="en-US" sz="1800" b="0" i="0" u="none" strike="noStrike" kern="1200" cap="none" spc="0" normalizeH="0" baseline="0" noProof="0" dirty="0">
                <a:ln>
                  <a:noFill/>
                </a:ln>
                <a:solidFill>
                  <a:srgbClr val="2C2F34"/>
                </a:solidFill>
                <a:effectLst/>
                <a:uLnTx/>
                <a:uFillTx/>
                <a:latin typeface="Calibri"/>
                <a:ea typeface="+mn-ea"/>
                <a:cs typeface="+mn-cs"/>
              </a:rPr>
              <a:t>Read B</a:t>
            </a:r>
            <a:br>
              <a:rPr kumimoji="0" lang="en-US" sz="1800" b="0" i="0" u="none" strike="noStrike" kern="1200" cap="none" spc="0" normalizeH="0" baseline="0" noProof="0" dirty="0">
                <a:ln>
                  <a:noFill/>
                </a:ln>
                <a:solidFill>
                  <a:srgbClr val="2C2F34"/>
                </a:solidFill>
                <a:effectLst/>
                <a:uLnTx/>
                <a:uFillTx/>
                <a:latin typeface="Calibri"/>
                <a:ea typeface="+mn-ea"/>
                <a:cs typeface="+mn-cs"/>
              </a:rPr>
            </a:br>
            <a:r>
              <a:rPr kumimoji="0" lang="en-US" sz="1800" b="0" i="0" u="none" strike="noStrike" kern="1200" cap="none" spc="0" normalizeH="0" baseline="0" noProof="0" dirty="0">
                <a:ln>
                  <a:noFill/>
                </a:ln>
                <a:solidFill>
                  <a:srgbClr val="2C2F34"/>
                </a:solidFill>
                <a:effectLst/>
                <a:uLnTx/>
                <a:uFillTx/>
                <a:latin typeface="Calibri"/>
                <a:ea typeface="+mn-ea"/>
                <a:cs typeface="+mn-cs"/>
              </a:rPr>
              <a:t>If A &gt; B then</a:t>
            </a:r>
            <a:br>
              <a:rPr kumimoji="0" lang="en-US" sz="1800" b="0" i="0" u="none" strike="noStrike" kern="1200" cap="none" spc="0" normalizeH="0" baseline="0" noProof="0" dirty="0">
                <a:ln>
                  <a:noFill/>
                </a:ln>
                <a:solidFill>
                  <a:srgbClr val="2C2F34"/>
                </a:solidFill>
                <a:effectLst/>
                <a:uLnTx/>
                <a:uFillTx/>
                <a:latin typeface="Calibri"/>
                <a:ea typeface="+mn-ea"/>
                <a:cs typeface="+mn-cs"/>
              </a:rPr>
            </a:br>
            <a:r>
              <a:rPr kumimoji="0" lang="en-US" sz="1800" b="0" i="0" u="none" strike="noStrike" kern="1200" cap="none" spc="0" normalizeH="0" baseline="0" noProof="0" dirty="0">
                <a:ln>
                  <a:noFill/>
                </a:ln>
                <a:solidFill>
                  <a:srgbClr val="2C2F34"/>
                </a:solidFill>
                <a:effectLst/>
                <a:uLnTx/>
                <a:uFillTx/>
                <a:latin typeface="Calibri"/>
                <a:ea typeface="+mn-ea"/>
                <a:cs typeface="+mn-cs"/>
              </a:rPr>
              <a:t>x = 0</a:t>
            </a:r>
            <a:br>
              <a:rPr kumimoji="0" lang="en-US" sz="1800" b="0" i="0" u="none" strike="noStrike" kern="1200" cap="none" spc="0" normalizeH="0" baseline="0" noProof="0" dirty="0">
                <a:ln>
                  <a:noFill/>
                </a:ln>
                <a:solidFill>
                  <a:srgbClr val="2C2F34"/>
                </a:solidFill>
                <a:effectLst/>
                <a:uLnTx/>
                <a:uFillTx/>
                <a:latin typeface="Calibri"/>
                <a:ea typeface="+mn-ea"/>
                <a:cs typeface="+mn-cs"/>
              </a:rPr>
            </a:br>
            <a:r>
              <a:rPr kumimoji="0" lang="en-US" sz="1800" b="0" i="0" u="none" strike="noStrike" kern="1200" cap="none" spc="0" normalizeH="0" baseline="0" noProof="0" dirty="0">
                <a:ln>
                  <a:noFill/>
                </a:ln>
                <a:solidFill>
                  <a:srgbClr val="2C2F34"/>
                </a:solidFill>
                <a:effectLst/>
                <a:uLnTx/>
                <a:uFillTx/>
                <a:latin typeface="Calibri"/>
                <a:ea typeface="+mn-ea"/>
                <a:cs typeface="+mn-cs"/>
              </a:rPr>
              <a:t>End if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6" name="Rectangle 5"/>
          <p:cNvSpPr/>
          <p:nvPr/>
        </p:nvSpPr>
        <p:spPr>
          <a:xfrm>
            <a:off x="172978" y="1790700"/>
            <a:ext cx="4475222"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Calibri"/>
                <a:ea typeface="+mn-ea"/>
                <a:cs typeface="+mn-cs"/>
              </a:rPr>
              <a:t>Statement coverage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1" dirty="0">
              <a:solidFill>
                <a:srgbClr val="0000FF"/>
              </a:solidFill>
              <a:latin typeface="Calibri"/>
            </a:endParaRPr>
          </a:p>
          <a:p>
            <a:pPr marL="285750" indent="-285750" algn="l">
              <a:buFont typeface="Wingdings" panose="05000000000000000000" pitchFamily="2" charset="2"/>
              <a:buChar char="Ø"/>
            </a:pPr>
            <a:r>
              <a:rPr lang="en-US" sz="2400" b="0" i="0" dirty="0">
                <a:solidFill>
                  <a:srgbClr val="222222"/>
                </a:solidFill>
                <a:effectLst/>
              </a:rPr>
              <a:t>Unused Statements</a:t>
            </a:r>
          </a:p>
          <a:p>
            <a:pPr marL="285750" indent="-285750" algn="l">
              <a:buFont typeface="Wingdings" panose="05000000000000000000" pitchFamily="2" charset="2"/>
              <a:buChar char="Ø"/>
            </a:pPr>
            <a:r>
              <a:rPr lang="en-US" sz="2400" b="0" i="0" dirty="0">
                <a:solidFill>
                  <a:srgbClr val="222222"/>
                </a:solidFill>
                <a:effectLst/>
              </a:rPr>
              <a:t>Dead Code</a:t>
            </a:r>
          </a:p>
          <a:p>
            <a:pPr marL="285750" indent="-285750" algn="l">
              <a:buFont typeface="Wingdings" panose="05000000000000000000" pitchFamily="2" charset="2"/>
              <a:buChar char="Ø"/>
            </a:pPr>
            <a:r>
              <a:rPr lang="en-US" sz="2400" b="0" i="0" dirty="0">
                <a:solidFill>
                  <a:srgbClr val="222222"/>
                </a:solidFill>
                <a:effectLst/>
              </a:rPr>
              <a:t>Unused Branches</a:t>
            </a:r>
          </a:p>
          <a:p>
            <a:pPr marL="285750" indent="-285750" algn="l">
              <a:buFont typeface="Wingdings" panose="05000000000000000000" pitchFamily="2" charset="2"/>
              <a:buChar char="Ø"/>
            </a:pPr>
            <a:r>
              <a:rPr lang="en-US" sz="2400" b="0" i="0" dirty="0">
                <a:solidFill>
                  <a:srgbClr val="222222"/>
                </a:solidFill>
                <a:effectLst/>
              </a:rPr>
              <a:t>Missing Statements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FF"/>
              </a:solidFill>
              <a:effectLst/>
              <a:uLnTx/>
              <a:uFillTx/>
              <a:latin typeface="Calibri"/>
              <a:ea typeface="+mn-ea"/>
              <a:cs typeface="+mn-cs"/>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TextBox 8">
            <a:extLst>
              <a:ext uri="{FF2B5EF4-FFF2-40B4-BE49-F238E27FC236}">
                <a16:creationId xmlns:a16="http://schemas.microsoft.com/office/drawing/2014/main" xmlns="" id="{0A9CD1A0-4966-4FFC-80F9-43200A108B7C}"/>
              </a:ext>
            </a:extLst>
          </p:cNvPr>
          <p:cNvSpPr txBox="1"/>
          <p:nvPr/>
        </p:nvSpPr>
        <p:spPr>
          <a:xfrm>
            <a:off x="7786400" y="2526607"/>
            <a:ext cx="3657600"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C2F34"/>
                </a:solidFill>
                <a:effectLst/>
                <a:uLnTx/>
                <a:uFillTx/>
                <a:latin typeface="Calibri"/>
                <a:ea typeface="+mn-ea"/>
                <a:cs typeface="+mn-cs"/>
              </a:rPr>
              <a:t>Example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C2F34"/>
                </a:solidFill>
                <a:effectLst/>
                <a:uLnTx/>
                <a:uFillTx/>
                <a:latin typeface="Calibri"/>
                <a:ea typeface="+mn-ea"/>
                <a:cs typeface="+mn-cs"/>
              </a:rPr>
              <a:t>To check if number is greater than 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C2F34"/>
                </a:solidFill>
                <a:effectLst/>
                <a:uLnTx/>
                <a:uFillTx/>
                <a:latin typeface="Calibri"/>
                <a:ea typeface="+mn-ea"/>
                <a:cs typeface="+mn-cs"/>
              </a:rPr>
              <a:t>Read A</a:t>
            </a:r>
            <a:br>
              <a:rPr kumimoji="0" lang="en-US" sz="1800" b="0" i="0" u="none" strike="noStrike" kern="1200" cap="none" spc="0" normalizeH="0" baseline="0" noProof="0" dirty="0">
                <a:ln>
                  <a:noFill/>
                </a:ln>
                <a:solidFill>
                  <a:srgbClr val="2C2F34"/>
                </a:solidFill>
                <a:effectLst/>
                <a:uLnTx/>
                <a:uFillTx/>
                <a:latin typeface="Calibri"/>
                <a:ea typeface="+mn-ea"/>
                <a:cs typeface="+mn-cs"/>
              </a:rPr>
            </a:br>
            <a:r>
              <a:rPr kumimoji="0" lang="en-US" sz="1800" b="0" i="0" u="none" strike="noStrike" kern="1200" cap="none" spc="0" normalizeH="0" baseline="0" noProof="0" dirty="0">
                <a:ln>
                  <a:noFill/>
                </a:ln>
                <a:solidFill>
                  <a:srgbClr val="2C2F34"/>
                </a:solidFill>
                <a:effectLst/>
                <a:uLnTx/>
                <a:uFillTx/>
                <a:latin typeface="Calibri"/>
                <a:ea typeface="+mn-ea"/>
                <a:cs typeface="+mn-cs"/>
              </a:rPr>
              <a:t>If A &gt; 50 then</a:t>
            </a:r>
            <a:br>
              <a:rPr kumimoji="0" lang="en-US" sz="1800" b="0" i="0" u="none" strike="noStrike" kern="1200" cap="none" spc="0" normalizeH="0" baseline="0" noProof="0" dirty="0">
                <a:ln>
                  <a:noFill/>
                </a:ln>
                <a:solidFill>
                  <a:srgbClr val="2C2F34"/>
                </a:solidFill>
                <a:effectLst/>
                <a:uLnTx/>
                <a:uFillTx/>
                <a:latin typeface="Calibri"/>
                <a:ea typeface="+mn-ea"/>
                <a:cs typeface="+mn-cs"/>
              </a:rPr>
            </a:br>
            <a:r>
              <a:rPr kumimoji="0" lang="en-US" sz="1800" b="0" i="0" u="none" strike="noStrike" kern="1200" cap="none" spc="0" normalizeH="0" baseline="0" noProof="0" dirty="0">
                <a:ln>
                  <a:noFill/>
                </a:ln>
                <a:solidFill>
                  <a:srgbClr val="2C2F34"/>
                </a:solidFill>
                <a:effectLst/>
                <a:uLnTx/>
                <a:uFillTx/>
                <a:latin typeface="Calibri"/>
                <a:ea typeface="+mn-ea"/>
                <a:cs typeface="+mn-cs"/>
              </a:rPr>
              <a:t>print “A is greater than 50”</a:t>
            </a:r>
            <a:br>
              <a:rPr kumimoji="0" lang="en-US" sz="1800" b="0" i="0" u="none" strike="noStrike" kern="1200" cap="none" spc="0" normalizeH="0" baseline="0" noProof="0" dirty="0">
                <a:ln>
                  <a:noFill/>
                </a:ln>
                <a:solidFill>
                  <a:srgbClr val="2C2F34"/>
                </a:solidFill>
                <a:effectLst/>
                <a:uLnTx/>
                <a:uFillTx/>
                <a:latin typeface="Calibri"/>
                <a:ea typeface="+mn-ea"/>
                <a:cs typeface="+mn-cs"/>
              </a:rPr>
            </a:br>
            <a:r>
              <a:rPr kumimoji="0" lang="en-US" sz="1800" b="0" i="0" u="none" strike="noStrike" kern="1200" cap="none" spc="0" normalizeH="0" baseline="0" noProof="0" dirty="0">
                <a:ln>
                  <a:noFill/>
                </a:ln>
                <a:solidFill>
                  <a:srgbClr val="2C2F34"/>
                </a:solidFill>
                <a:effectLst/>
                <a:uLnTx/>
                <a:uFillTx/>
                <a:latin typeface="Calibri"/>
                <a:ea typeface="+mn-ea"/>
                <a:cs typeface="+mn-cs"/>
              </a:rPr>
              <a:t>End if</a:t>
            </a:r>
          </a:p>
        </p:txBody>
      </p:sp>
    </p:spTree>
    <p:extLst>
      <p:ext uri="{BB962C8B-B14F-4D97-AF65-F5344CB8AC3E}">
        <p14:creationId xmlns:p14="http://schemas.microsoft.com/office/powerpoint/2010/main" xmlns="" val="1979172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590550" y="2973863"/>
            <a:ext cx="5057200" cy="2505173"/>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effectLst/>
              </a:rPr>
              <a:t>In this technique, test cases are designed so that each branch from all decision points are traversed at least once.</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effectLst/>
              </a:rPr>
              <a:t> In a flowchart, all edges must be traversed at least once.</a:t>
            </a:r>
            <a:r>
              <a:rPr kumimoji="0" lang="en-US" sz="2400" b="0" i="0" u="none" strike="noStrike" kern="1200" cap="none" spc="0" normalizeH="0" baseline="0" noProof="0" dirty="0">
                <a:ln>
                  <a:noFill/>
                </a:ln>
                <a:solidFill>
                  <a:prstClr val="black"/>
                </a:solidFill>
                <a:effectLst/>
                <a:uLnTx/>
                <a:uFillTx/>
                <a:ea typeface="+mn-ea"/>
                <a:cs typeface="+mn-cs"/>
              </a:rPr>
              <a:t>.</a:t>
            </a: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6" name="Rectangle 5"/>
          <p:cNvSpPr/>
          <p:nvPr/>
        </p:nvSpPr>
        <p:spPr>
          <a:xfrm>
            <a:off x="172978" y="1790700"/>
            <a:ext cx="2318520"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2400" b="1" dirty="0">
                <a:solidFill>
                  <a:srgbClr val="0000FF"/>
                </a:solidFill>
                <a:latin typeface="Calibri"/>
              </a:rPr>
              <a:t>Branch Coverage</a:t>
            </a:r>
            <a:endParaRPr kumimoji="0" lang="en-IN" sz="1800" b="0" i="0" u="none" strike="noStrike" kern="1200" cap="none" spc="0" normalizeH="0" baseline="0" noProof="0" dirty="0">
              <a:ln>
                <a:noFill/>
              </a:ln>
              <a:solidFill>
                <a:srgbClr val="0000FF"/>
              </a:solidFill>
              <a:effectLst/>
              <a:uLnTx/>
              <a:uFillTx/>
              <a:latin typeface="Calibri"/>
              <a:ea typeface="+mn-ea"/>
              <a:cs typeface="+mn-cs"/>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xmlns="" id="{6E5B335A-ADAC-4ACE-A900-740322F7D82B}"/>
              </a:ext>
            </a:extLst>
          </p:cNvPr>
          <p:cNvPicPr>
            <a:picLocks noChangeAspect="1"/>
          </p:cNvPicPr>
          <p:nvPr/>
        </p:nvPicPr>
        <p:blipFill>
          <a:blip r:embed="rId3"/>
          <a:stretch>
            <a:fillRect/>
          </a:stretch>
        </p:blipFill>
        <p:spPr>
          <a:xfrm>
            <a:off x="6086475" y="2529364"/>
            <a:ext cx="5150734" cy="3642836"/>
          </a:xfrm>
          <a:prstGeom prst="rect">
            <a:avLst/>
          </a:prstGeom>
        </p:spPr>
      </p:pic>
    </p:spTree>
    <p:extLst>
      <p:ext uri="{BB962C8B-B14F-4D97-AF65-F5344CB8AC3E}">
        <p14:creationId xmlns:p14="http://schemas.microsoft.com/office/powerpoint/2010/main" xmlns="" val="3679324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590550" y="2973863"/>
            <a:ext cx="5057200" cy="289182"/>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p:txBody>
      </p:sp>
      <p:sp>
        <p:nvSpPr>
          <p:cNvPr id="6" name="Rectangle 5"/>
          <p:cNvSpPr/>
          <p:nvPr/>
        </p:nvSpPr>
        <p:spPr>
          <a:xfrm>
            <a:off x="172978" y="1790700"/>
            <a:ext cx="2318520"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Branch Coverage</a:t>
            </a:r>
            <a:endParaRPr kumimoji="0" lang="en-IN" sz="1800" b="0" i="0" u="none" strike="noStrike" kern="1200" cap="none" spc="0" normalizeH="0" baseline="0" noProof="0" dirty="0">
              <a:ln>
                <a:noFill/>
              </a:ln>
              <a:solidFill>
                <a:srgbClr val="0000FF"/>
              </a:solidFill>
              <a:effectLst/>
              <a:uLnTx/>
              <a:uFillTx/>
              <a:latin typeface="Calibri"/>
              <a:ea typeface="+mn-ea"/>
              <a:cs typeface="+mn-cs"/>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75058" y="8414"/>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a:extLst>
              <a:ext uri="{FF2B5EF4-FFF2-40B4-BE49-F238E27FC236}">
                <a16:creationId xmlns:a16="http://schemas.microsoft.com/office/drawing/2014/main" xmlns="" id="{F879454D-4A04-42F8-8D5C-488A4B41FCD4}"/>
              </a:ext>
            </a:extLst>
          </p:cNvPr>
          <p:cNvPicPr>
            <a:picLocks noChangeAspect="1"/>
          </p:cNvPicPr>
          <p:nvPr/>
        </p:nvPicPr>
        <p:blipFill>
          <a:blip r:embed="rId3"/>
          <a:stretch>
            <a:fillRect/>
          </a:stretch>
        </p:blipFill>
        <p:spPr>
          <a:xfrm>
            <a:off x="1852037" y="2743200"/>
            <a:ext cx="7591425" cy="3381375"/>
          </a:xfrm>
          <a:prstGeom prst="rect">
            <a:avLst/>
          </a:prstGeom>
        </p:spPr>
      </p:pic>
    </p:spTree>
    <p:extLst>
      <p:ext uri="{BB962C8B-B14F-4D97-AF65-F5344CB8AC3E}">
        <p14:creationId xmlns:p14="http://schemas.microsoft.com/office/powerpoint/2010/main" xmlns="" val="2342434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6800" y="-34978"/>
            <a:ext cx="10134600" cy="13303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33400" y="2194810"/>
            <a:ext cx="11049000" cy="39011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xmlns="" val="1420483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590550" y="2973863"/>
            <a:ext cx="5057200" cy="289182"/>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p:txBody>
      </p:sp>
      <p:sp>
        <p:nvSpPr>
          <p:cNvPr id="6" name="Rectangle 5"/>
          <p:cNvSpPr/>
          <p:nvPr/>
        </p:nvSpPr>
        <p:spPr>
          <a:xfrm>
            <a:off x="172978" y="1790700"/>
            <a:ext cx="3813160" cy="221599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Branch Coverage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2400" b="1" dirty="0">
              <a:solidFill>
                <a:srgbClr val="0000FF"/>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effectLst/>
                <a:uLnTx/>
                <a:uFillTx/>
                <a:latin typeface="Calibri"/>
                <a:ea typeface="+mn-ea"/>
                <a:cs typeface="+mn-cs"/>
              </a:rPr>
              <a:t>Value  O/P  Branch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2400" b="1" dirty="0">
                <a:latin typeface="Calibri"/>
              </a:rPr>
              <a:t>    2	  2	33%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effectLst/>
                <a:uLnTx/>
                <a:uFillTx/>
                <a:latin typeface="Calibri"/>
                <a:ea typeface="+mn-ea"/>
                <a:cs typeface="+mn-cs"/>
              </a:rPr>
              <a:t>    6	 18        67%</a:t>
            </a:r>
            <a:endParaRPr kumimoji="0" lang="en-IN" sz="1800" b="0" i="0" u="none" strike="noStrike" kern="1200" cap="none" spc="0" normalizeH="0" baseline="0" noProof="0" dirty="0">
              <a:ln>
                <a:noFill/>
              </a:ln>
              <a:effectLst/>
              <a:uLnTx/>
              <a:uFillTx/>
              <a:latin typeface="Calibri"/>
              <a:ea typeface="+mn-ea"/>
              <a:cs typeface="+mn-cs"/>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75058" y="8414"/>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xmlns="" id="{F72B91B1-266D-41EA-AFEB-32F9AB282B2A}"/>
              </a:ext>
            </a:extLst>
          </p:cNvPr>
          <p:cNvPicPr>
            <a:picLocks noChangeAspect="1"/>
          </p:cNvPicPr>
          <p:nvPr/>
        </p:nvPicPr>
        <p:blipFill>
          <a:blip r:embed="rId3"/>
          <a:stretch>
            <a:fillRect/>
          </a:stretch>
        </p:blipFill>
        <p:spPr>
          <a:xfrm>
            <a:off x="4947185" y="1790700"/>
            <a:ext cx="7054770" cy="4744881"/>
          </a:xfrm>
          <a:prstGeom prst="rect">
            <a:avLst/>
          </a:prstGeom>
        </p:spPr>
      </p:pic>
      <p:pic>
        <p:nvPicPr>
          <p:cNvPr id="11" name="Picture 10">
            <a:extLst>
              <a:ext uri="{FF2B5EF4-FFF2-40B4-BE49-F238E27FC236}">
                <a16:creationId xmlns:a16="http://schemas.microsoft.com/office/drawing/2014/main" xmlns="" id="{65C68979-A6F0-4A93-938E-32ED874996F4}"/>
              </a:ext>
            </a:extLst>
          </p:cNvPr>
          <p:cNvPicPr>
            <a:picLocks noChangeAspect="1"/>
          </p:cNvPicPr>
          <p:nvPr/>
        </p:nvPicPr>
        <p:blipFill>
          <a:blip r:embed="rId4"/>
          <a:stretch>
            <a:fillRect/>
          </a:stretch>
        </p:blipFill>
        <p:spPr>
          <a:xfrm>
            <a:off x="190045" y="4387410"/>
            <a:ext cx="4352348" cy="1871663"/>
          </a:xfrm>
          <a:prstGeom prst="rect">
            <a:avLst/>
          </a:prstGeom>
        </p:spPr>
      </p:pic>
    </p:spTree>
    <p:extLst>
      <p:ext uri="{BB962C8B-B14F-4D97-AF65-F5344CB8AC3E}">
        <p14:creationId xmlns:p14="http://schemas.microsoft.com/office/powerpoint/2010/main" xmlns="" val="3070808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97255" y="2058503"/>
            <a:ext cx="10287000" cy="4721164"/>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algn="l" fontAlgn="base"/>
            <a:r>
              <a:rPr lang="en-US" sz="2400" b="0" i="0" dirty="0">
                <a:effectLst/>
              </a:rPr>
              <a:t>In this technique, all the possible combinations of the possible outcomes of conditions are tested at least once. Let’s consider the following example:</a:t>
            </a:r>
          </a:p>
          <a:p>
            <a:pPr lvl="2" fontAlgn="base"/>
            <a:r>
              <a:rPr lang="en-US" sz="2400" b="0" i="0" dirty="0">
                <a:effectLst/>
              </a:rPr>
              <a:t>READ X, Y</a:t>
            </a:r>
          </a:p>
          <a:p>
            <a:pPr lvl="2" fontAlgn="base"/>
            <a:r>
              <a:rPr lang="en-US" sz="2400" b="0" i="0" dirty="0">
                <a:effectLst/>
              </a:rPr>
              <a:t>IF(X == 0 || Y == 0)</a:t>
            </a:r>
          </a:p>
          <a:p>
            <a:pPr lvl="2" fontAlgn="base"/>
            <a:r>
              <a:rPr lang="en-US" sz="2400" b="0" i="0" dirty="0">
                <a:effectLst/>
              </a:rPr>
              <a:t>PRINT ‘0’</a:t>
            </a:r>
          </a:p>
          <a:p>
            <a:pPr marL="1714500" lvl="3" indent="-342900" fontAlgn="base">
              <a:buFont typeface="Wingdings" panose="05000000000000000000" pitchFamily="2" charset="2"/>
              <a:buChar char="Ø"/>
            </a:pPr>
            <a:r>
              <a:rPr lang="en-US" sz="2400" b="0" i="0" dirty="0">
                <a:effectLst/>
              </a:rPr>
              <a:t>TC1: X = 0, Y = 0[True, True]</a:t>
            </a:r>
          </a:p>
          <a:p>
            <a:pPr marL="1714500" lvl="3" indent="-342900" fontAlgn="base">
              <a:buFont typeface="Wingdings" panose="05000000000000000000" pitchFamily="2" charset="2"/>
              <a:buChar char="Ø"/>
            </a:pPr>
            <a:r>
              <a:rPr lang="en-US" sz="2400" b="0" i="0" dirty="0">
                <a:effectLst/>
              </a:rPr>
              <a:t>TC2: X = 0, Y = 5[True, False]</a:t>
            </a:r>
          </a:p>
          <a:p>
            <a:pPr marL="1714500" lvl="3" indent="-342900" fontAlgn="base">
              <a:buFont typeface="Wingdings" panose="05000000000000000000" pitchFamily="2" charset="2"/>
              <a:buChar char="Ø"/>
            </a:pPr>
            <a:r>
              <a:rPr lang="en-US" sz="2400" b="0" i="0" dirty="0">
                <a:effectLst/>
              </a:rPr>
              <a:t>TC3: X = 55, Y = 0[False, True]</a:t>
            </a:r>
          </a:p>
          <a:p>
            <a:pPr marL="1714500" lvl="3" indent="-342900" fontAlgn="base">
              <a:buFont typeface="Wingdings" panose="05000000000000000000" pitchFamily="2" charset="2"/>
              <a:buChar char="Ø"/>
            </a:pPr>
            <a:r>
              <a:rPr lang="en-US" sz="2400" b="0" i="0" dirty="0">
                <a:effectLst/>
              </a:rPr>
              <a:t>TC4: X = 55, Y = 5[False, False]</a:t>
            </a:r>
          </a:p>
          <a:p>
            <a:pPr lvl="3" fontAlgn="base"/>
            <a:r>
              <a:rPr lang="en-US" sz="2400" b="0" i="0" dirty="0">
                <a:effectLst/>
              </a:rPr>
              <a:t>Hence, four test cases required for two individual conditions.</a:t>
            </a:r>
            <a:br>
              <a:rPr lang="en-US" sz="2400" b="0" i="0" dirty="0">
                <a:effectLst/>
              </a:rPr>
            </a:br>
            <a:r>
              <a:rPr lang="en-US" sz="2400" b="0" i="0" dirty="0">
                <a:effectLst/>
              </a:rPr>
              <a:t>Similarly, if there are n conditions then 2</a:t>
            </a:r>
            <a:r>
              <a:rPr lang="en-US" sz="2400" b="0" i="0" baseline="30000" dirty="0">
                <a:effectLst/>
              </a:rPr>
              <a:t>n</a:t>
            </a:r>
            <a:r>
              <a:rPr lang="en-US" sz="2400" b="0" i="0" dirty="0">
                <a:effectLst/>
              </a:rPr>
              <a:t> test cases would be required.</a:t>
            </a:r>
          </a:p>
          <a:p>
            <a:pPr lvl="2" fontAlgn="base"/>
            <a:endParaRPr lang="en-US" sz="2400" b="0" i="0" dirty="0">
              <a:effectLst/>
              <a:latin typeface="Roboto"/>
            </a:endParaRPr>
          </a:p>
        </p:txBody>
      </p:sp>
      <p:sp>
        <p:nvSpPr>
          <p:cNvPr id="6" name="Rectangle 5"/>
          <p:cNvSpPr/>
          <p:nvPr/>
        </p:nvSpPr>
        <p:spPr>
          <a:xfrm>
            <a:off x="298450" y="1515586"/>
            <a:ext cx="2679516"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2400" b="1" i="0" dirty="0">
                <a:solidFill>
                  <a:srgbClr val="0000FF"/>
                </a:solidFill>
                <a:effectLst/>
              </a:rPr>
              <a:t>Condition Coverage</a:t>
            </a:r>
            <a:endParaRPr kumimoji="0" lang="en-IN" sz="1800" b="0" i="0" u="none" strike="noStrike" kern="1200" cap="none" spc="0" normalizeH="0" baseline="0" noProof="0" dirty="0">
              <a:ln>
                <a:noFill/>
              </a:ln>
              <a:solidFill>
                <a:srgbClr val="0000FF"/>
              </a:solidFill>
              <a:effectLst/>
              <a:uLnTx/>
              <a:uFillTx/>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3396316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457200" y="2254250"/>
            <a:ext cx="10782300" cy="3613169"/>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just" defTabSz="914400" rtl="0" eaLnBrk="1" fontAlgn="base" latinLnBrk="0" hangingPunct="1">
              <a:lnSpc>
                <a:spcPct val="100000"/>
              </a:lnSpc>
              <a:spcBef>
                <a:spcPts val="0"/>
              </a:spcBef>
              <a:spcAft>
                <a:spcPts val="0"/>
              </a:spcAft>
              <a:buClrTx/>
              <a:buSzTx/>
              <a:buFontTx/>
              <a:buNone/>
              <a:tabLst/>
              <a:defRPr/>
            </a:pPr>
            <a:r>
              <a:rPr lang="en-US" sz="2400" b="0" i="0" dirty="0">
                <a:effectLst/>
              </a:rPr>
              <a:t>In this technique, control flow graphs are made from code or flowchart and then Cyclomatic complexity is calculated which defines the number of independent paths so that the minimal number of test cases can be designed for each independent path.</a:t>
            </a:r>
          </a:p>
          <a:p>
            <a:pPr algn="just" fontAlgn="base"/>
            <a:r>
              <a:rPr lang="en-US" sz="2400" b="1" i="0" dirty="0">
                <a:solidFill>
                  <a:srgbClr val="FF0000"/>
                </a:solidFill>
                <a:effectLst/>
              </a:rPr>
              <a:t>Steps:</a:t>
            </a:r>
          </a:p>
          <a:p>
            <a:pPr lvl="1" algn="just" fontAlgn="base">
              <a:buFont typeface="+mj-lt"/>
              <a:buAutoNum type="arabicPeriod"/>
            </a:pPr>
            <a:r>
              <a:rPr lang="en-US" sz="2400" b="1" dirty="0"/>
              <a:t> </a:t>
            </a:r>
            <a:r>
              <a:rPr lang="en-US" sz="2400" b="0" i="0" dirty="0">
                <a:effectLst/>
              </a:rPr>
              <a:t>Make the corresponding control flow graph</a:t>
            </a:r>
          </a:p>
          <a:p>
            <a:pPr lvl="1" algn="just" fontAlgn="base">
              <a:buFont typeface="+mj-lt"/>
              <a:buAutoNum type="arabicPeriod"/>
            </a:pPr>
            <a:r>
              <a:rPr lang="en-US" sz="2400" b="0" i="0" dirty="0">
                <a:effectLst/>
              </a:rPr>
              <a:t>Calculate the cyclomatic complexity</a:t>
            </a:r>
          </a:p>
          <a:p>
            <a:pPr lvl="1" algn="just" fontAlgn="base">
              <a:buFont typeface="+mj-lt"/>
              <a:buAutoNum type="arabicPeriod"/>
            </a:pPr>
            <a:r>
              <a:rPr lang="en-US" sz="2400" b="0" i="0" dirty="0">
                <a:effectLst/>
              </a:rPr>
              <a:t>Find the independent paths</a:t>
            </a:r>
          </a:p>
          <a:p>
            <a:pPr lvl="1" algn="just" fontAlgn="base">
              <a:buFont typeface="+mj-lt"/>
              <a:buAutoNum type="arabicPeriod"/>
            </a:pPr>
            <a:r>
              <a:rPr lang="en-US" sz="2400" b="0" i="0" dirty="0">
                <a:effectLst/>
              </a:rPr>
              <a:t>Design test cases corresponding to each independent path</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Roboto"/>
              <a:ea typeface="+mn-ea"/>
              <a:cs typeface="+mn-cs"/>
            </a:endParaRPr>
          </a:p>
        </p:txBody>
      </p:sp>
      <p:sp>
        <p:nvSpPr>
          <p:cNvPr id="6" name="Rectangle 5"/>
          <p:cNvSpPr/>
          <p:nvPr/>
        </p:nvSpPr>
        <p:spPr>
          <a:xfrm>
            <a:off x="298450" y="1515586"/>
            <a:ext cx="2444387"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2400" b="1" i="0" dirty="0">
                <a:solidFill>
                  <a:srgbClr val="0000FF"/>
                </a:solidFill>
                <a:effectLst/>
              </a:rPr>
              <a:t>Basis Path Testing</a:t>
            </a:r>
            <a:endParaRPr kumimoji="0" lang="en-IN" sz="1800" b="0" i="0" u="none" strike="noStrike" kern="1200" cap="none" spc="0" normalizeH="0" baseline="0" noProof="0" dirty="0">
              <a:ln>
                <a:noFill/>
              </a:ln>
              <a:solidFill>
                <a:srgbClr val="0000FF"/>
              </a:solidFill>
              <a:effectLst/>
              <a:uLnTx/>
              <a:uFillTx/>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436734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09600" y="2476280"/>
            <a:ext cx="5486400" cy="3613169"/>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effectLst/>
              </a:rPr>
              <a:t>It is a directed graph consisting of nodes and edges.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effectLst/>
              </a:rPr>
              <a:t>Each node represents a sequence of statements, or a decision point.</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effectLst/>
              </a:rPr>
              <a:t> A predicate node is the one that represents a decision point that contains a condition after which the graph splits.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effectLst/>
              </a:rPr>
              <a:t>Regions are bounded by nodes and edges.</a:t>
            </a:r>
            <a:endParaRPr kumimoji="0" lang="en-US" sz="2400" b="0" i="0" u="none" strike="noStrike" kern="1200" cap="none" spc="0" normalizeH="0" baseline="0" noProof="0" dirty="0">
              <a:ln>
                <a:noFill/>
              </a:ln>
              <a:solidFill>
                <a:srgbClr val="000000"/>
              </a:solidFill>
              <a:effectLst/>
              <a:uLnTx/>
              <a:uFillTx/>
              <a:ea typeface="+mn-ea"/>
              <a:cs typeface="+mn-cs"/>
            </a:endParaRPr>
          </a:p>
        </p:txBody>
      </p:sp>
      <p:sp>
        <p:nvSpPr>
          <p:cNvPr id="6" name="Rectangle 5"/>
          <p:cNvSpPr/>
          <p:nvPr/>
        </p:nvSpPr>
        <p:spPr>
          <a:xfrm>
            <a:off x="172978" y="1790700"/>
            <a:ext cx="2760307"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i="0" dirty="0">
                <a:solidFill>
                  <a:srgbClr val="0000FF"/>
                </a:solidFill>
                <a:effectLst/>
              </a:rPr>
              <a:t>Flow graph notation</a:t>
            </a:r>
            <a:endParaRPr kumimoji="0" lang="en-IN" sz="1800" b="0" i="0" u="none" strike="noStrike" kern="1200" cap="none" spc="0" normalizeH="0" baseline="0" noProof="0" dirty="0">
              <a:ln>
                <a:noFill/>
              </a:ln>
              <a:solidFill>
                <a:srgbClr val="0000FF"/>
              </a:solidFill>
              <a:effectLst/>
              <a:uLnTx/>
              <a:uFillTx/>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a:extLst>
              <a:ext uri="{FF2B5EF4-FFF2-40B4-BE49-F238E27FC236}">
                <a16:creationId xmlns:a16="http://schemas.microsoft.com/office/drawing/2014/main" xmlns="" id="{A513EB35-7F73-49B1-9780-721FEE5AC45F}"/>
              </a:ext>
            </a:extLst>
          </p:cNvPr>
          <p:cNvPicPr>
            <a:picLocks noChangeAspect="1"/>
          </p:cNvPicPr>
          <p:nvPr/>
        </p:nvPicPr>
        <p:blipFill>
          <a:blip r:embed="rId3"/>
          <a:stretch>
            <a:fillRect/>
          </a:stretch>
        </p:blipFill>
        <p:spPr>
          <a:xfrm>
            <a:off x="6629400" y="2738978"/>
            <a:ext cx="4343400" cy="3433222"/>
          </a:xfrm>
          <a:prstGeom prst="rect">
            <a:avLst/>
          </a:prstGeom>
        </p:spPr>
      </p:pic>
    </p:spTree>
    <p:extLst>
      <p:ext uri="{BB962C8B-B14F-4D97-AF65-F5344CB8AC3E}">
        <p14:creationId xmlns:p14="http://schemas.microsoft.com/office/powerpoint/2010/main" xmlns="" val="1884920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09600" y="2476280"/>
            <a:ext cx="5486400" cy="289182"/>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p:txBody>
      </p:sp>
      <p:sp>
        <p:nvSpPr>
          <p:cNvPr id="6" name="Rectangle 5"/>
          <p:cNvSpPr/>
          <p:nvPr/>
        </p:nvSpPr>
        <p:spPr>
          <a:xfrm>
            <a:off x="172979" y="1790700"/>
            <a:ext cx="4913372" cy="415498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Calibri"/>
                <a:ea typeface="+mn-ea"/>
                <a:cs typeface="+mn-cs"/>
              </a:rPr>
              <a:t>How to Draw Control Flow Graph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1" dirty="0">
              <a:solidFill>
                <a:srgbClr val="0000FF"/>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Calibri"/>
                <a:ea typeface="+mn-ea"/>
                <a:cs typeface="+mn-cs"/>
              </a:rPr>
              <a:t>Every Program is composed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Calibri"/>
              </a:rPr>
              <a:t>-Sequence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Calibri"/>
                <a:ea typeface="+mn-ea"/>
                <a:cs typeface="+mn-cs"/>
              </a:rPr>
              <a:t>-Selection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Calibri"/>
              </a:rPr>
              <a:t>-Iteration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i="0" u="none" strike="noStrike" kern="1200" cap="none" spc="0" normalizeH="0" baseline="0" noProof="0" dirty="0">
              <a:ln>
                <a:noFill/>
              </a:ln>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Calibri"/>
              </a:rPr>
              <a:t>IF we know how to draw CFG corresponding these basic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Calibri"/>
                <a:ea typeface="+mn-ea"/>
                <a:cs typeface="+mn-cs"/>
              </a:rPr>
              <a:t>-we can draw CFG for any program</a:t>
            </a:r>
            <a:endParaRPr kumimoji="0" lang="en-IN" sz="1800" i="0" u="none" strike="noStrike" kern="1200" cap="none" spc="0" normalizeH="0" baseline="0" noProof="0" dirty="0">
              <a:ln>
                <a:noFill/>
              </a:ln>
              <a:effectLst/>
              <a:uLnTx/>
              <a:uFillTx/>
              <a:latin typeface="Calibri"/>
              <a:ea typeface="+mn-ea"/>
              <a:cs typeface="+mn-cs"/>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xmlns="" id="{1B378389-2F65-4AAC-9083-536C6F5FEE04}"/>
              </a:ext>
            </a:extLst>
          </p:cNvPr>
          <p:cNvPicPr>
            <a:picLocks noChangeAspect="1"/>
          </p:cNvPicPr>
          <p:nvPr/>
        </p:nvPicPr>
        <p:blipFill>
          <a:blip r:embed="rId3"/>
          <a:stretch>
            <a:fillRect/>
          </a:stretch>
        </p:blipFill>
        <p:spPr>
          <a:xfrm>
            <a:off x="6363493" y="2022574"/>
            <a:ext cx="4748213" cy="3691235"/>
          </a:xfrm>
          <a:prstGeom prst="rect">
            <a:avLst/>
          </a:prstGeom>
        </p:spPr>
      </p:pic>
    </p:spTree>
    <p:extLst>
      <p:ext uri="{BB962C8B-B14F-4D97-AF65-F5344CB8AC3E}">
        <p14:creationId xmlns:p14="http://schemas.microsoft.com/office/powerpoint/2010/main" xmlns="" val="1598593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09600" y="2476280"/>
            <a:ext cx="5486400" cy="289182"/>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p:txBody>
      </p:sp>
      <p:sp>
        <p:nvSpPr>
          <p:cNvPr id="6" name="Rectangle 5"/>
          <p:cNvSpPr/>
          <p:nvPr/>
        </p:nvSpPr>
        <p:spPr>
          <a:xfrm>
            <a:off x="172978" y="1790700"/>
            <a:ext cx="439626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Calibri"/>
                <a:ea typeface="+mn-ea"/>
                <a:cs typeface="+mn-cs"/>
              </a:rPr>
              <a:t>How to Draw Control Flow Graph</a:t>
            </a:r>
            <a:endParaRPr kumimoji="0" lang="en-IN" sz="1800" b="0" i="0" u="none" strike="noStrike" kern="1200" cap="none" spc="0" normalizeH="0" baseline="0" noProof="0" dirty="0">
              <a:ln>
                <a:noFill/>
              </a:ln>
              <a:solidFill>
                <a:srgbClr val="0000FF"/>
              </a:solidFill>
              <a:effectLst/>
              <a:uLnTx/>
              <a:uFillTx/>
              <a:latin typeface="Calibri"/>
              <a:ea typeface="+mn-ea"/>
              <a:cs typeface="+mn-cs"/>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a:extLst>
              <a:ext uri="{FF2B5EF4-FFF2-40B4-BE49-F238E27FC236}">
                <a16:creationId xmlns:a16="http://schemas.microsoft.com/office/drawing/2014/main" xmlns="" id="{1B855A97-736E-4C87-A8EC-34C5C64CDBE5}"/>
              </a:ext>
            </a:extLst>
          </p:cNvPr>
          <p:cNvPicPr>
            <a:picLocks noChangeAspect="1"/>
          </p:cNvPicPr>
          <p:nvPr/>
        </p:nvPicPr>
        <p:blipFill>
          <a:blip r:embed="rId3"/>
          <a:stretch>
            <a:fillRect/>
          </a:stretch>
        </p:blipFill>
        <p:spPr>
          <a:xfrm>
            <a:off x="5943600" y="2504063"/>
            <a:ext cx="5202820" cy="3663452"/>
          </a:xfrm>
          <a:prstGeom prst="rect">
            <a:avLst/>
          </a:prstGeom>
        </p:spPr>
      </p:pic>
      <p:pic>
        <p:nvPicPr>
          <p:cNvPr id="10" name="Picture 9">
            <a:extLst>
              <a:ext uri="{FF2B5EF4-FFF2-40B4-BE49-F238E27FC236}">
                <a16:creationId xmlns:a16="http://schemas.microsoft.com/office/drawing/2014/main" xmlns="" id="{C3D0EB39-6475-4F0D-89A1-BBD1B10602F7}"/>
              </a:ext>
            </a:extLst>
          </p:cNvPr>
          <p:cNvPicPr>
            <a:picLocks noChangeAspect="1"/>
          </p:cNvPicPr>
          <p:nvPr/>
        </p:nvPicPr>
        <p:blipFill>
          <a:blip r:embed="rId4"/>
          <a:stretch>
            <a:fillRect/>
          </a:stretch>
        </p:blipFill>
        <p:spPr>
          <a:xfrm>
            <a:off x="609600" y="2476280"/>
            <a:ext cx="4900612" cy="3691235"/>
          </a:xfrm>
          <a:prstGeom prst="rect">
            <a:avLst/>
          </a:prstGeom>
        </p:spPr>
      </p:pic>
    </p:spTree>
    <p:extLst>
      <p:ext uri="{BB962C8B-B14F-4D97-AF65-F5344CB8AC3E}">
        <p14:creationId xmlns:p14="http://schemas.microsoft.com/office/powerpoint/2010/main" xmlns="" val="2627974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09600" y="2476280"/>
            <a:ext cx="5486400" cy="289182"/>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p:txBody>
      </p:sp>
      <p:sp>
        <p:nvSpPr>
          <p:cNvPr id="6" name="Rectangle 5"/>
          <p:cNvSpPr/>
          <p:nvPr/>
        </p:nvSpPr>
        <p:spPr>
          <a:xfrm>
            <a:off x="172978" y="1790700"/>
            <a:ext cx="5486401" cy="40626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Calibri"/>
                <a:ea typeface="+mn-ea"/>
                <a:cs typeface="+mn-cs"/>
              </a:rPr>
              <a:t>Identification of Linear Independent Path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1" dirty="0">
              <a:solidFill>
                <a:srgbClr val="0000FF"/>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Calibri"/>
                <a:ea typeface="+mn-ea"/>
                <a:cs typeface="+mn-cs"/>
              </a:rPr>
              <a:t>It is straight forward: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Calibri"/>
              </a:rPr>
              <a:t>-To identify linear independent paths of simple programs.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Calibri"/>
              </a:rPr>
              <a:t>For the Complicated Program: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Calibri"/>
              </a:rPr>
              <a:t>- It is not easy to determine number of independent path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1" dirty="0">
              <a:solidFill>
                <a:srgbClr val="0000FF"/>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1" dirty="0">
              <a:solidFill>
                <a:srgbClr val="0000FF"/>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FF"/>
              </a:solidFill>
              <a:effectLst/>
              <a:uLnTx/>
              <a:uFillTx/>
              <a:latin typeface="Calibri"/>
              <a:ea typeface="+mn-ea"/>
              <a:cs typeface="+mn-cs"/>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xmlns="" id="{7F710D49-960A-4187-80F8-E2D426202937}"/>
              </a:ext>
            </a:extLst>
          </p:cNvPr>
          <p:cNvPicPr>
            <a:picLocks noChangeAspect="1"/>
          </p:cNvPicPr>
          <p:nvPr/>
        </p:nvPicPr>
        <p:blipFill>
          <a:blip r:embed="rId3"/>
          <a:stretch>
            <a:fillRect/>
          </a:stretch>
        </p:blipFill>
        <p:spPr>
          <a:xfrm>
            <a:off x="6184900" y="1828800"/>
            <a:ext cx="5397500" cy="4426263"/>
          </a:xfrm>
          <a:prstGeom prst="rect">
            <a:avLst/>
          </a:prstGeom>
        </p:spPr>
      </p:pic>
    </p:spTree>
    <p:extLst>
      <p:ext uri="{BB962C8B-B14F-4D97-AF65-F5344CB8AC3E}">
        <p14:creationId xmlns:p14="http://schemas.microsoft.com/office/powerpoint/2010/main" xmlns="" val="3877173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38175" y="2058503"/>
            <a:ext cx="4343400" cy="5090496"/>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342900" indent="-342900" algn="just" fontAlgn="base">
              <a:buFont typeface="Wingdings" panose="05000000000000000000" pitchFamily="2" charset="2"/>
              <a:buChar char="Ø"/>
            </a:pPr>
            <a:r>
              <a:rPr lang="en-US" sz="2400" b="0" i="0" dirty="0">
                <a:solidFill>
                  <a:srgbClr val="303030"/>
                </a:solidFill>
                <a:effectLst/>
              </a:rPr>
              <a:t>It is a software metric that measures the logical complexity of the program code.</a:t>
            </a:r>
          </a:p>
          <a:p>
            <a:pPr marL="342900" indent="-342900" algn="just" fontAlgn="base">
              <a:buFont typeface="Wingdings" panose="05000000000000000000" pitchFamily="2" charset="2"/>
              <a:buChar char="Ø"/>
            </a:pPr>
            <a:r>
              <a:rPr lang="en-US" sz="2400" b="0" i="0" dirty="0">
                <a:solidFill>
                  <a:srgbClr val="303030"/>
                </a:solidFill>
                <a:effectLst/>
              </a:rPr>
              <a:t>It counts the number of decisions in the given program code.</a:t>
            </a:r>
          </a:p>
          <a:p>
            <a:pPr marL="342900" indent="-342900" algn="just" fontAlgn="base">
              <a:buFont typeface="Wingdings" panose="05000000000000000000" pitchFamily="2" charset="2"/>
              <a:buChar char="Ø"/>
            </a:pPr>
            <a:r>
              <a:rPr lang="en-US" sz="2400" b="0" i="0" dirty="0">
                <a:solidFill>
                  <a:srgbClr val="303030"/>
                </a:solidFill>
                <a:effectLst/>
              </a:rPr>
              <a:t>It measures the number of linearly independent paths through the program code.</a:t>
            </a:r>
          </a:p>
          <a:p>
            <a:pPr marL="342900" indent="-342900" algn="just" fontAlgn="base">
              <a:buFont typeface="Wingdings" panose="05000000000000000000" pitchFamily="2" charset="2"/>
              <a:buChar char="Ø"/>
            </a:pPr>
            <a:r>
              <a:rPr lang="en-US" sz="2400" b="0" i="0" dirty="0">
                <a:solidFill>
                  <a:srgbClr val="303030"/>
                </a:solidFill>
                <a:effectLst/>
              </a:rPr>
              <a:t>Cyclomatic complexity indicates several information about the program code-</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Roboto"/>
              <a:ea typeface="+mn-ea"/>
              <a:cs typeface="+mn-cs"/>
            </a:endParaRPr>
          </a:p>
        </p:txBody>
      </p:sp>
      <p:sp>
        <p:nvSpPr>
          <p:cNvPr id="6" name="Rectangle 5"/>
          <p:cNvSpPr/>
          <p:nvPr/>
        </p:nvSpPr>
        <p:spPr>
          <a:xfrm>
            <a:off x="457200" y="1515587"/>
            <a:ext cx="3077702"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algn="l" fontAlgn="base"/>
            <a:r>
              <a:rPr lang="en-IN" sz="2400" b="1" i="0" dirty="0">
                <a:solidFill>
                  <a:srgbClr val="0000FF"/>
                </a:solidFill>
                <a:effectLst/>
              </a:rPr>
              <a:t>Cyclomatic Complexity</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2" name="Table 1">
            <a:extLst>
              <a:ext uri="{FF2B5EF4-FFF2-40B4-BE49-F238E27FC236}">
                <a16:creationId xmlns:a16="http://schemas.microsoft.com/office/drawing/2014/main" xmlns="" id="{AFEE78CE-9FE3-4E0E-AD3C-8E2CB46C19B0}"/>
              </a:ext>
            </a:extLst>
          </p:cNvPr>
          <p:cNvGraphicFramePr>
            <a:graphicFrameLocks noGrp="1"/>
          </p:cNvGraphicFramePr>
          <p:nvPr>
            <p:extLst>
              <p:ext uri="{D42A27DB-BD31-4B8C-83A1-F6EECF244321}">
                <p14:modId xmlns:p14="http://schemas.microsoft.com/office/powerpoint/2010/main" xmlns="" val="1671564834"/>
              </p:ext>
            </p:extLst>
          </p:nvPr>
        </p:nvGraphicFramePr>
        <p:xfrm>
          <a:off x="5483936" y="2254251"/>
          <a:ext cx="5947592" cy="4298949"/>
        </p:xfrm>
        <a:graphic>
          <a:graphicData uri="http://schemas.openxmlformats.org/drawingml/2006/table">
            <a:tbl>
              <a:tblPr/>
              <a:tblGrid>
                <a:gridCol w="2973796">
                  <a:extLst>
                    <a:ext uri="{9D8B030D-6E8A-4147-A177-3AD203B41FA5}">
                      <a16:colId xmlns:a16="http://schemas.microsoft.com/office/drawing/2014/main" xmlns="" val="1654625811"/>
                    </a:ext>
                  </a:extLst>
                </a:gridCol>
                <a:gridCol w="2973796">
                  <a:extLst>
                    <a:ext uri="{9D8B030D-6E8A-4147-A177-3AD203B41FA5}">
                      <a16:colId xmlns:a16="http://schemas.microsoft.com/office/drawing/2014/main" xmlns="" val="445606204"/>
                    </a:ext>
                  </a:extLst>
                </a:gridCol>
              </a:tblGrid>
              <a:tr h="315109">
                <a:tc>
                  <a:txBody>
                    <a:bodyPr/>
                    <a:lstStyle/>
                    <a:p>
                      <a:pPr algn="ctr"/>
                      <a:r>
                        <a:rPr lang="en-IN" sz="900" b="1">
                          <a:effectLst/>
                        </a:rPr>
                        <a:t>Cyclomatic Complexity</a:t>
                      </a:r>
                      <a:endParaRPr lang="en-IN" sz="1300">
                        <a:effectLst/>
                      </a:endParaRPr>
                    </a:p>
                  </a:txBody>
                  <a:tcPr marL="46525" marR="46525" marT="37220" marB="3722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ctr"/>
                      <a:r>
                        <a:rPr lang="en-IN" sz="900" b="1">
                          <a:effectLst/>
                        </a:rPr>
                        <a:t>Meaning</a:t>
                      </a:r>
                      <a:endParaRPr lang="en-IN" sz="1300">
                        <a:effectLst/>
                      </a:endParaRPr>
                    </a:p>
                  </a:txBody>
                  <a:tcPr marL="46525" marR="46525" marT="37220" marB="3722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xmlns="" val="2603441472"/>
                  </a:ext>
                </a:extLst>
              </a:tr>
              <a:tr h="995960">
                <a:tc>
                  <a:txBody>
                    <a:bodyPr/>
                    <a:lstStyle/>
                    <a:p>
                      <a:pPr algn="ctr"/>
                      <a:r>
                        <a:rPr lang="en-IN" sz="1300" dirty="0">
                          <a:effectLst/>
                        </a:rPr>
                        <a:t>1 – 10</a:t>
                      </a:r>
                    </a:p>
                  </a:txBody>
                  <a:tcPr marL="46525" marR="46525" marT="37220" marB="3722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l" fontAlgn="base">
                        <a:buFont typeface="Arial" panose="020B0604020202020204" pitchFamily="34" charset="0"/>
                        <a:buChar char="•"/>
                      </a:pPr>
                      <a:r>
                        <a:rPr lang="en-US" sz="1300">
                          <a:effectLst/>
                        </a:rPr>
                        <a:t>Structured and Well Written Code</a:t>
                      </a:r>
                    </a:p>
                    <a:p>
                      <a:pPr algn="l" fontAlgn="base">
                        <a:buFont typeface="Arial" panose="020B0604020202020204" pitchFamily="34" charset="0"/>
                        <a:buChar char="•"/>
                      </a:pPr>
                      <a:r>
                        <a:rPr lang="en-US" sz="1300">
                          <a:effectLst/>
                        </a:rPr>
                        <a:t>High Testability</a:t>
                      </a:r>
                    </a:p>
                    <a:p>
                      <a:pPr algn="l" fontAlgn="base">
                        <a:buFont typeface="Arial" panose="020B0604020202020204" pitchFamily="34" charset="0"/>
                        <a:buChar char="•"/>
                      </a:pPr>
                      <a:r>
                        <a:rPr lang="en-US" sz="1300">
                          <a:effectLst/>
                        </a:rPr>
                        <a:t>Less Cost and Effort</a:t>
                      </a:r>
                    </a:p>
                  </a:txBody>
                  <a:tcPr marL="46525" marR="46525" marT="37220" marB="3722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xmlns="" val="1074059847"/>
                  </a:ext>
                </a:extLst>
              </a:tr>
              <a:tr h="995960">
                <a:tc>
                  <a:txBody>
                    <a:bodyPr/>
                    <a:lstStyle/>
                    <a:p>
                      <a:pPr algn="ctr"/>
                      <a:r>
                        <a:rPr lang="en-IN" sz="1300" dirty="0">
                          <a:effectLst/>
                        </a:rPr>
                        <a:t>10 – 20</a:t>
                      </a:r>
                    </a:p>
                  </a:txBody>
                  <a:tcPr marL="46525" marR="46525" marT="37220" marB="3722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l" fontAlgn="base">
                        <a:buFont typeface="Arial" panose="020B0604020202020204" pitchFamily="34" charset="0"/>
                        <a:buChar char="•"/>
                      </a:pPr>
                      <a:r>
                        <a:rPr lang="en-US" sz="1300" dirty="0">
                          <a:effectLst/>
                        </a:rPr>
                        <a:t>Complex Code</a:t>
                      </a:r>
                    </a:p>
                    <a:p>
                      <a:pPr algn="l" fontAlgn="base">
                        <a:buFont typeface="Arial" panose="020B0604020202020204" pitchFamily="34" charset="0"/>
                        <a:buChar char="•"/>
                      </a:pPr>
                      <a:r>
                        <a:rPr lang="en-US" sz="1300" dirty="0">
                          <a:effectLst/>
                        </a:rPr>
                        <a:t>Medium Testability</a:t>
                      </a:r>
                    </a:p>
                    <a:p>
                      <a:pPr algn="l" fontAlgn="base">
                        <a:buFont typeface="Arial" panose="020B0604020202020204" pitchFamily="34" charset="0"/>
                        <a:buChar char="•"/>
                      </a:pPr>
                      <a:r>
                        <a:rPr lang="en-US" sz="1300" dirty="0">
                          <a:effectLst/>
                        </a:rPr>
                        <a:t>Medium Cost and Effort</a:t>
                      </a:r>
                    </a:p>
                  </a:txBody>
                  <a:tcPr marL="46525" marR="46525" marT="37220" marB="3722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xmlns="" val="4219185953"/>
                  </a:ext>
                </a:extLst>
              </a:tr>
              <a:tr h="995960">
                <a:tc>
                  <a:txBody>
                    <a:bodyPr/>
                    <a:lstStyle/>
                    <a:p>
                      <a:pPr algn="ctr"/>
                      <a:r>
                        <a:rPr lang="en-IN" sz="1300">
                          <a:effectLst/>
                        </a:rPr>
                        <a:t>20 – 40</a:t>
                      </a:r>
                    </a:p>
                  </a:txBody>
                  <a:tcPr marL="46525" marR="46525" marT="37220" marB="3722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l" fontAlgn="base">
                        <a:buFont typeface="Arial" panose="020B0604020202020204" pitchFamily="34" charset="0"/>
                        <a:buChar char="•"/>
                      </a:pPr>
                      <a:r>
                        <a:rPr lang="en-US" sz="1300">
                          <a:effectLst/>
                        </a:rPr>
                        <a:t>Very Complex Code</a:t>
                      </a:r>
                    </a:p>
                    <a:p>
                      <a:pPr algn="l" fontAlgn="base">
                        <a:buFont typeface="Arial" panose="020B0604020202020204" pitchFamily="34" charset="0"/>
                        <a:buChar char="•"/>
                      </a:pPr>
                      <a:r>
                        <a:rPr lang="en-US" sz="1300">
                          <a:effectLst/>
                        </a:rPr>
                        <a:t>Low Testability</a:t>
                      </a:r>
                    </a:p>
                    <a:p>
                      <a:pPr algn="l" fontAlgn="base">
                        <a:buFont typeface="Arial" panose="020B0604020202020204" pitchFamily="34" charset="0"/>
                        <a:buChar char="•"/>
                      </a:pPr>
                      <a:r>
                        <a:rPr lang="en-US" sz="1300">
                          <a:effectLst/>
                        </a:rPr>
                        <a:t>High Cost and Effort</a:t>
                      </a:r>
                    </a:p>
                  </a:txBody>
                  <a:tcPr marL="46525" marR="46525" marT="37220" marB="3722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xmlns="" val="1167654928"/>
                  </a:ext>
                </a:extLst>
              </a:tr>
              <a:tr h="995960">
                <a:tc>
                  <a:txBody>
                    <a:bodyPr/>
                    <a:lstStyle/>
                    <a:p>
                      <a:pPr algn="ctr"/>
                      <a:r>
                        <a:rPr lang="en-IN" sz="1300">
                          <a:effectLst/>
                        </a:rPr>
                        <a:t>&gt; 40</a:t>
                      </a:r>
                    </a:p>
                  </a:txBody>
                  <a:tcPr marL="46525" marR="46525" marT="37220" marB="3722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tc>
                  <a:txBody>
                    <a:bodyPr/>
                    <a:lstStyle/>
                    <a:p>
                      <a:pPr algn="l" fontAlgn="base">
                        <a:buFont typeface="Arial" panose="020B0604020202020204" pitchFamily="34" charset="0"/>
                        <a:buChar char="•"/>
                      </a:pPr>
                      <a:r>
                        <a:rPr lang="en-US" sz="1300" dirty="0">
                          <a:effectLst/>
                        </a:rPr>
                        <a:t>Highly Complex Code</a:t>
                      </a:r>
                    </a:p>
                    <a:p>
                      <a:pPr algn="l" fontAlgn="base">
                        <a:buFont typeface="Arial" panose="020B0604020202020204" pitchFamily="34" charset="0"/>
                        <a:buChar char="•"/>
                      </a:pPr>
                      <a:r>
                        <a:rPr lang="en-US" sz="1300" dirty="0">
                          <a:effectLst/>
                        </a:rPr>
                        <a:t>Not at all Testable</a:t>
                      </a:r>
                    </a:p>
                    <a:p>
                      <a:pPr algn="l" fontAlgn="base">
                        <a:buFont typeface="Arial" panose="020B0604020202020204" pitchFamily="34" charset="0"/>
                        <a:buChar char="•"/>
                      </a:pPr>
                      <a:r>
                        <a:rPr lang="en-US" sz="1300" dirty="0">
                          <a:effectLst/>
                        </a:rPr>
                        <a:t>Very High Cost and Effort</a:t>
                      </a:r>
                    </a:p>
                  </a:txBody>
                  <a:tcPr marL="46525" marR="46525" marT="37220" marB="37220"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xmlns="" val="1419773383"/>
                  </a:ext>
                </a:extLst>
              </a:tr>
            </a:tbl>
          </a:graphicData>
        </a:graphic>
      </p:graphicFrame>
    </p:spTree>
    <p:extLst>
      <p:ext uri="{BB962C8B-B14F-4D97-AF65-F5344CB8AC3E}">
        <p14:creationId xmlns:p14="http://schemas.microsoft.com/office/powerpoint/2010/main" xmlns="" val="3610966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52500" y="2351530"/>
            <a:ext cx="10287000" cy="3613169"/>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342900" indent="-342900" algn="l" fontAlgn="base">
              <a:buFont typeface="Wingdings" panose="05000000000000000000" pitchFamily="2" charset="2"/>
              <a:buChar char="Ø"/>
            </a:pPr>
            <a:r>
              <a:rPr lang="en-US" sz="2400" b="0" i="0" dirty="0">
                <a:solidFill>
                  <a:srgbClr val="303030"/>
                </a:solidFill>
                <a:effectLst/>
              </a:rPr>
              <a:t>It helps in determining the software quality.</a:t>
            </a:r>
          </a:p>
          <a:p>
            <a:pPr marL="342900" indent="-342900" algn="l" fontAlgn="base">
              <a:buFont typeface="Wingdings" panose="05000000000000000000" pitchFamily="2" charset="2"/>
              <a:buChar char="Ø"/>
            </a:pPr>
            <a:r>
              <a:rPr lang="en-US" sz="2400" b="0" i="0" dirty="0">
                <a:solidFill>
                  <a:srgbClr val="303030"/>
                </a:solidFill>
                <a:effectLst/>
              </a:rPr>
              <a:t>It is an important indicator of program code’s readability, maintainability and portability.</a:t>
            </a:r>
          </a:p>
          <a:p>
            <a:pPr marL="342900" indent="-342900" algn="l" fontAlgn="base">
              <a:buFont typeface="Wingdings" panose="05000000000000000000" pitchFamily="2" charset="2"/>
              <a:buChar char="Ø"/>
            </a:pPr>
            <a:r>
              <a:rPr lang="en-US" sz="2400" b="0" i="0" dirty="0">
                <a:solidFill>
                  <a:srgbClr val="303030"/>
                </a:solidFill>
                <a:effectLst/>
              </a:rPr>
              <a:t>It helps the developers and testers to determine independent path executions.</a:t>
            </a:r>
          </a:p>
          <a:p>
            <a:pPr marL="342900" indent="-342900" algn="l" fontAlgn="base">
              <a:buFont typeface="Wingdings" panose="05000000000000000000" pitchFamily="2" charset="2"/>
              <a:buChar char="Ø"/>
            </a:pPr>
            <a:r>
              <a:rPr lang="en-US" sz="2400" b="0" i="0" dirty="0">
                <a:solidFill>
                  <a:srgbClr val="303030"/>
                </a:solidFill>
                <a:effectLst/>
              </a:rPr>
              <a:t>It helps to focus more on the uncovered paths.</a:t>
            </a:r>
          </a:p>
          <a:p>
            <a:pPr marL="342900" indent="-342900" algn="l" fontAlgn="base">
              <a:buFont typeface="Wingdings" panose="05000000000000000000" pitchFamily="2" charset="2"/>
              <a:buChar char="Ø"/>
            </a:pPr>
            <a:r>
              <a:rPr lang="en-US" sz="2400" b="0" i="0" dirty="0">
                <a:solidFill>
                  <a:srgbClr val="303030"/>
                </a:solidFill>
                <a:effectLst/>
              </a:rPr>
              <a:t>It evaluates the risk associated with the application or program.</a:t>
            </a:r>
          </a:p>
          <a:p>
            <a:pPr marL="342900" indent="-342900" algn="l" fontAlgn="base">
              <a:buFont typeface="Wingdings" panose="05000000000000000000" pitchFamily="2" charset="2"/>
              <a:buChar char="Ø"/>
            </a:pPr>
            <a:r>
              <a:rPr lang="en-US" sz="2400" b="0" i="0" dirty="0">
                <a:solidFill>
                  <a:srgbClr val="303030"/>
                </a:solidFill>
                <a:effectLst/>
              </a:rPr>
              <a:t>It provides assurance to the developers that all the paths have been tested at least once.</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Roboto"/>
              <a:ea typeface="+mn-ea"/>
              <a:cs typeface="+mn-cs"/>
            </a:endParaRPr>
          </a:p>
        </p:txBody>
      </p:sp>
      <p:sp>
        <p:nvSpPr>
          <p:cNvPr id="6" name="Rectangle 5"/>
          <p:cNvSpPr/>
          <p:nvPr/>
        </p:nvSpPr>
        <p:spPr>
          <a:xfrm>
            <a:off x="298450" y="1515586"/>
            <a:ext cx="4955011"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r>
              <a:rPr lang="en-IN" sz="2400" b="1" dirty="0">
                <a:solidFill>
                  <a:srgbClr val="0000FF"/>
                </a:solidFill>
                <a:latin typeface="Calibri"/>
              </a:rPr>
              <a:t>Importance of Cyclomatic Complexity</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298663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52500" y="2351530"/>
            <a:ext cx="10287000" cy="2505173"/>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342900" indent="-342900" algn="l" fontAlgn="base">
              <a:buFont typeface="Wingdings" panose="05000000000000000000" pitchFamily="2" charset="2"/>
              <a:buChar char="Ø"/>
            </a:pPr>
            <a:r>
              <a:rPr lang="en-US" sz="2400" b="0" i="0" dirty="0">
                <a:solidFill>
                  <a:srgbClr val="303030"/>
                </a:solidFill>
                <a:effectLst/>
              </a:rPr>
              <a:t>It is the maximum number of independent paths through the program code.</a:t>
            </a:r>
          </a:p>
          <a:p>
            <a:pPr marL="342900" indent="-342900" algn="l" fontAlgn="base">
              <a:buFont typeface="Wingdings" panose="05000000000000000000" pitchFamily="2" charset="2"/>
              <a:buChar char="Ø"/>
            </a:pPr>
            <a:r>
              <a:rPr lang="en-US" sz="2400" b="0" i="0" dirty="0">
                <a:solidFill>
                  <a:srgbClr val="303030"/>
                </a:solidFill>
                <a:effectLst/>
              </a:rPr>
              <a:t>It depends only on the number of decisions in the program code.</a:t>
            </a:r>
          </a:p>
          <a:p>
            <a:pPr marL="342900" indent="-342900" algn="l" fontAlgn="base">
              <a:buFont typeface="Wingdings" panose="05000000000000000000" pitchFamily="2" charset="2"/>
              <a:buChar char="Ø"/>
            </a:pPr>
            <a:r>
              <a:rPr lang="en-US" sz="2400" b="0" i="0" dirty="0">
                <a:solidFill>
                  <a:srgbClr val="303030"/>
                </a:solidFill>
                <a:effectLst/>
              </a:rPr>
              <a:t>Insertion or deletion of functional statements from the code does not affect its cyclomatic complexity.</a:t>
            </a:r>
          </a:p>
          <a:p>
            <a:pPr marL="342900" indent="-342900" algn="l" fontAlgn="base">
              <a:buFont typeface="Wingdings" panose="05000000000000000000" pitchFamily="2" charset="2"/>
              <a:buChar char="Ø"/>
            </a:pPr>
            <a:r>
              <a:rPr lang="en-US" sz="2400" b="0" i="0" dirty="0">
                <a:solidFill>
                  <a:srgbClr val="303030"/>
                </a:solidFill>
                <a:effectLst/>
              </a:rPr>
              <a:t>It is always greater than or equal to 1.</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Roboto"/>
              <a:ea typeface="+mn-ea"/>
              <a:cs typeface="+mn-cs"/>
            </a:endParaRPr>
          </a:p>
        </p:txBody>
      </p:sp>
      <p:sp>
        <p:nvSpPr>
          <p:cNvPr id="6" name="Rectangle 5"/>
          <p:cNvSpPr/>
          <p:nvPr/>
        </p:nvSpPr>
        <p:spPr>
          <a:xfrm>
            <a:off x="298450" y="1515586"/>
            <a:ext cx="4803559"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r>
              <a:rPr lang="en-IN" sz="2400" b="1" dirty="0">
                <a:solidFill>
                  <a:srgbClr val="0000FF"/>
                </a:solidFill>
                <a:latin typeface="Calibri"/>
              </a:rPr>
              <a:t>Properties of Cyclomatic Complexity</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2645657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6800" y="-34978"/>
            <a:ext cx="10134600" cy="13303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28469" y="1676400"/>
            <a:ext cx="11506200" cy="49742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xmlns="" val="1207035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52500" y="2351530"/>
            <a:ext cx="10287000" cy="3243837"/>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342900" marR="0" lvl="0" indent="-34290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solidFill>
                  <a:srgbClr val="303030"/>
                </a:solidFill>
                <a:effectLst/>
              </a:rPr>
              <a:t>Cyclomatic complexity is calculated using the control flow representation of the program code</a:t>
            </a:r>
          </a:p>
          <a:p>
            <a:pPr marL="342900" indent="-342900" algn="l" fontAlgn="base">
              <a:buFont typeface="Wingdings" panose="05000000000000000000" pitchFamily="2" charset="2"/>
              <a:buChar char="Ø"/>
            </a:pPr>
            <a:r>
              <a:rPr lang="en-US" sz="2400" b="0" i="0" dirty="0">
                <a:solidFill>
                  <a:srgbClr val="303030"/>
                </a:solidFill>
                <a:effectLst/>
              </a:rPr>
              <a:t>In control flow representation of the program code,</a:t>
            </a:r>
          </a:p>
          <a:p>
            <a:pPr lvl="2" fontAlgn="base">
              <a:buFont typeface="Arial" panose="020B0604020202020204" pitchFamily="34" charset="0"/>
              <a:buChar char="•"/>
            </a:pPr>
            <a:r>
              <a:rPr lang="en-US" sz="2400" b="0" i="0" dirty="0">
                <a:solidFill>
                  <a:srgbClr val="303030"/>
                </a:solidFill>
                <a:effectLst/>
              </a:rPr>
              <a:t>Nodes represent parts of the code having no branches.</a:t>
            </a:r>
          </a:p>
          <a:p>
            <a:pPr lvl="2" fontAlgn="base">
              <a:buFont typeface="Arial" panose="020B0604020202020204" pitchFamily="34" charset="0"/>
              <a:buChar char="•"/>
            </a:pPr>
            <a:r>
              <a:rPr lang="en-US" sz="2400" b="0" i="0" dirty="0">
                <a:solidFill>
                  <a:srgbClr val="303030"/>
                </a:solidFill>
                <a:effectLst/>
              </a:rPr>
              <a:t>Edges represent possible control flow transfers during program execution</a:t>
            </a:r>
          </a:p>
          <a:p>
            <a:pPr lvl="2" fontAlgn="base"/>
            <a:r>
              <a:rPr lang="en-US" sz="2400" b="0" i="0" dirty="0">
                <a:solidFill>
                  <a:srgbClr val="303030"/>
                </a:solidFill>
                <a:effectLst/>
              </a:rPr>
              <a:t> </a:t>
            </a:r>
          </a:p>
          <a:p>
            <a:pPr marL="342900" indent="-342900" algn="l" fontAlgn="base">
              <a:buFont typeface="Wingdings" panose="05000000000000000000" pitchFamily="2" charset="2"/>
              <a:buChar char="Ø"/>
            </a:pPr>
            <a:r>
              <a:rPr lang="en-US" sz="2400" b="0" i="0" dirty="0">
                <a:solidFill>
                  <a:srgbClr val="303030"/>
                </a:solidFill>
                <a:effectLst/>
              </a:rPr>
              <a:t>There are 3 commonly used methods for calculating the cyclomatic complexity-</a:t>
            </a:r>
          </a:p>
          <a:p>
            <a:pPr marR="0" lvl="0" algn="l" defTabSz="914400" rtl="0" eaLnBrk="1" fontAlgn="base"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prstClr val="black"/>
              </a:solidFill>
              <a:effectLst/>
              <a:uLnTx/>
              <a:uFillTx/>
              <a:latin typeface="Roboto"/>
              <a:ea typeface="+mn-ea"/>
              <a:cs typeface="+mn-cs"/>
            </a:endParaRPr>
          </a:p>
        </p:txBody>
      </p:sp>
      <p:sp>
        <p:nvSpPr>
          <p:cNvPr id="6" name="Rectangle 5"/>
          <p:cNvSpPr/>
          <p:nvPr/>
        </p:nvSpPr>
        <p:spPr>
          <a:xfrm>
            <a:off x="533400" y="1612866"/>
            <a:ext cx="5155525"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r>
              <a:rPr lang="en-IN" sz="2400" b="1" dirty="0">
                <a:solidFill>
                  <a:srgbClr val="0000FF"/>
                </a:solidFill>
                <a:latin typeface="Calibri"/>
              </a:rPr>
              <a:t>Calculating Cyclomatic Complexity</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3153334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52500" y="2351530"/>
            <a:ext cx="10629900" cy="4721164"/>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algn="l" fontAlgn="base"/>
            <a:r>
              <a:rPr lang="en-US" sz="2400" b="1" i="0" u="sng" dirty="0">
                <a:solidFill>
                  <a:srgbClr val="303030"/>
                </a:solidFill>
                <a:effectLst/>
              </a:rPr>
              <a:t>Method-01:</a:t>
            </a:r>
            <a:endParaRPr lang="en-US" sz="2400" b="1" i="0" dirty="0">
              <a:solidFill>
                <a:srgbClr val="303030"/>
              </a:solidFill>
              <a:effectLst/>
            </a:endParaRPr>
          </a:p>
          <a:p>
            <a:pPr algn="l" fontAlgn="base"/>
            <a:r>
              <a:rPr lang="en-US" sz="2400" b="0" i="0" dirty="0">
                <a:solidFill>
                  <a:srgbClr val="303030"/>
                </a:solidFill>
                <a:effectLst/>
              </a:rPr>
              <a:t> </a:t>
            </a:r>
          </a:p>
          <a:p>
            <a:pPr algn="l" fontAlgn="base"/>
            <a:r>
              <a:rPr lang="en-US" sz="2400" b="0" i="0" dirty="0">
                <a:solidFill>
                  <a:srgbClr val="303030"/>
                </a:solidFill>
                <a:effectLst/>
              </a:rPr>
              <a:t>Cyclomatic Complexity = Total number of closed regions in the control flow graph + 1</a:t>
            </a:r>
          </a:p>
          <a:p>
            <a:pPr algn="l" fontAlgn="base"/>
            <a:endParaRPr lang="en-US" sz="2400" b="1" i="0" u="sng" dirty="0">
              <a:solidFill>
                <a:srgbClr val="303030"/>
              </a:solidFill>
              <a:effectLst/>
            </a:endParaRPr>
          </a:p>
          <a:p>
            <a:pPr algn="l" fontAlgn="base"/>
            <a:r>
              <a:rPr lang="en-US" sz="2400" b="1" i="0" u="sng" dirty="0">
                <a:solidFill>
                  <a:srgbClr val="303030"/>
                </a:solidFill>
                <a:effectLst/>
              </a:rPr>
              <a:t>Method-02:</a:t>
            </a:r>
            <a:endParaRPr lang="en-US" sz="2400" b="1" i="0" dirty="0">
              <a:solidFill>
                <a:srgbClr val="303030"/>
              </a:solidFill>
              <a:effectLst/>
            </a:endParaRPr>
          </a:p>
          <a:p>
            <a:pPr algn="l" fontAlgn="base"/>
            <a:r>
              <a:rPr lang="en-US" sz="2400" b="0" i="0" dirty="0">
                <a:solidFill>
                  <a:srgbClr val="303030"/>
                </a:solidFill>
                <a:effectLst/>
              </a:rPr>
              <a:t> </a:t>
            </a:r>
          </a:p>
          <a:p>
            <a:pPr algn="l" fontAlgn="base"/>
            <a:r>
              <a:rPr lang="en-US" sz="2400" b="0" i="0" dirty="0">
                <a:solidFill>
                  <a:srgbClr val="303030"/>
                </a:solidFill>
                <a:effectLst/>
              </a:rPr>
              <a:t>Cyclomatic Complexity = E – N + 2</a:t>
            </a:r>
          </a:p>
          <a:p>
            <a:pPr algn="l" fontAlgn="base"/>
            <a:r>
              <a:rPr lang="en-US" sz="2400" b="0" i="0" dirty="0">
                <a:solidFill>
                  <a:srgbClr val="303030"/>
                </a:solidFill>
                <a:effectLst/>
              </a:rPr>
              <a:t> </a:t>
            </a:r>
          </a:p>
          <a:p>
            <a:pPr algn="l" fontAlgn="base"/>
            <a:r>
              <a:rPr lang="en-US" sz="2400" b="0" i="0" dirty="0">
                <a:solidFill>
                  <a:srgbClr val="303030"/>
                </a:solidFill>
                <a:effectLst/>
              </a:rPr>
              <a:t>Here-</a:t>
            </a:r>
          </a:p>
          <a:p>
            <a:pPr algn="l" fontAlgn="base">
              <a:buFont typeface="Arial" panose="020B0604020202020204" pitchFamily="34" charset="0"/>
              <a:buChar char="•"/>
            </a:pPr>
            <a:r>
              <a:rPr lang="en-US" sz="2400" b="0" i="0" dirty="0">
                <a:solidFill>
                  <a:srgbClr val="303030"/>
                </a:solidFill>
                <a:effectLst/>
              </a:rPr>
              <a:t>E = Total number of edges in the control flow graph</a:t>
            </a:r>
          </a:p>
          <a:p>
            <a:pPr algn="l" fontAlgn="base">
              <a:buFont typeface="Arial" panose="020B0604020202020204" pitchFamily="34" charset="0"/>
              <a:buChar char="•"/>
            </a:pPr>
            <a:r>
              <a:rPr lang="en-US" sz="2400" b="0" i="0" dirty="0">
                <a:solidFill>
                  <a:srgbClr val="303030"/>
                </a:solidFill>
                <a:effectLst/>
              </a:rPr>
              <a:t>N = Total number of nodes in the control flow graph</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Roboto"/>
              <a:ea typeface="+mn-ea"/>
              <a:cs typeface="+mn-cs"/>
            </a:endParaRPr>
          </a:p>
        </p:txBody>
      </p:sp>
      <p:sp>
        <p:nvSpPr>
          <p:cNvPr id="6" name="Rectangle 5"/>
          <p:cNvSpPr/>
          <p:nvPr/>
        </p:nvSpPr>
        <p:spPr>
          <a:xfrm>
            <a:off x="533400" y="1612866"/>
            <a:ext cx="5155525"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Calculating Cyclomatic Complexity</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2706587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52500" y="2351530"/>
            <a:ext cx="10287000" cy="4721164"/>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algn="l" fontAlgn="base"/>
            <a:r>
              <a:rPr lang="en-US" sz="2400" b="1" i="0" u="sng" dirty="0">
                <a:solidFill>
                  <a:srgbClr val="303030"/>
                </a:solidFill>
                <a:effectLst/>
              </a:rPr>
              <a:t>Method-03:</a:t>
            </a:r>
            <a:endParaRPr lang="en-US" sz="2400" b="1" i="0" dirty="0">
              <a:solidFill>
                <a:srgbClr val="303030"/>
              </a:solidFill>
              <a:effectLst/>
            </a:endParaRPr>
          </a:p>
          <a:p>
            <a:pPr algn="l" fontAlgn="base"/>
            <a:r>
              <a:rPr lang="en-US" sz="2400" b="0" i="0" dirty="0">
                <a:solidFill>
                  <a:srgbClr val="303030"/>
                </a:solidFill>
                <a:effectLst/>
              </a:rPr>
              <a:t> </a:t>
            </a:r>
          </a:p>
          <a:p>
            <a:pPr algn="l" fontAlgn="base"/>
            <a:r>
              <a:rPr lang="en-US" sz="2400" b="0" i="0" dirty="0">
                <a:solidFill>
                  <a:srgbClr val="303030"/>
                </a:solidFill>
                <a:effectLst/>
              </a:rPr>
              <a:t>Cyclomatic Complexity = P + 1</a:t>
            </a:r>
          </a:p>
          <a:p>
            <a:pPr algn="l" fontAlgn="base"/>
            <a:endParaRPr lang="en-US" sz="2400" b="0" i="0" dirty="0">
              <a:solidFill>
                <a:srgbClr val="303030"/>
              </a:solidFill>
              <a:effectLst/>
            </a:endParaRPr>
          </a:p>
          <a:p>
            <a:pPr algn="l" fontAlgn="base"/>
            <a:r>
              <a:rPr lang="en-US" sz="2400" b="0" i="0" dirty="0">
                <a:solidFill>
                  <a:srgbClr val="303030"/>
                </a:solidFill>
                <a:effectLst/>
              </a:rPr>
              <a:t>Here,</a:t>
            </a:r>
          </a:p>
          <a:p>
            <a:pPr algn="l" fontAlgn="base"/>
            <a:r>
              <a:rPr lang="en-US" sz="2400" b="0" i="0" dirty="0">
                <a:solidFill>
                  <a:srgbClr val="303030"/>
                </a:solidFill>
                <a:effectLst/>
              </a:rPr>
              <a:t>P = Total number of predicate nodes contained in the control flow graph</a:t>
            </a:r>
          </a:p>
          <a:p>
            <a:pPr algn="l" fontAlgn="base"/>
            <a:r>
              <a:rPr lang="en-US" sz="2400" b="0" i="0" dirty="0">
                <a:solidFill>
                  <a:srgbClr val="303030"/>
                </a:solidFill>
                <a:effectLst/>
              </a:rPr>
              <a:t> </a:t>
            </a:r>
          </a:p>
          <a:p>
            <a:pPr algn="l" fontAlgn="base"/>
            <a:r>
              <a:rPr lang="en-US" sz="2400" b="1" i="0" u="sng" dirty="0">
                <a:solidFill>
                  <a:srgbClr val="303030"/>
                </a:solidFill>
                <a:effectLst/>
              </a:rPr>
              <a:t>Note-</a:t>
            </a:r>
            <a:endParaRPr lang="en-US" sz="2400" b="1" i="0" dirty="0">
              <a:solidFill>
                <a:srgbClr val="303030"/>
              </a:solidFill>
              <a:effectLst/>
            </a:endParaRPr>
          </a:p>
          <a:p>
            <a:pPr algn="l" fontAlgn="base"/>
            <a:r>
              <a:rPr lang="en-US" sz="2400" b="0" i="0" dirty="0">
                <a:solidFill>
                  <a:srgbClr val="303030"/>
                </a:solidFill>
                <a:effectLst/>
              </a:rPr>
              <a:t> </a:t>
            </a:r>
          </a:p>
          <a:p>
            <a:pPr algn="l" fontAlgn="base">
              <a:buFont typeface="Arial" panose="020B0604020202020204" pitchFamily="34" charset="0"/>
              <a:buChar char="•"/>
            </a:pPr>
            <a:r>
              <a:rPr lang="en-US" sz="2400" b="0" i="0" dirty="0">
                <a:solidFill>
                  <a:srgbClr val="303030"/>
                </a:solidFill>
                <a:effectLst/>
              </a:rPr>
              <a:t>Predicate nodes are the conditional nodes.</a:t>
            </a:r>
          </a:p>
          <a:p>
            <a:pPr algn="l" fontAlgn="base">
              <a:buFont typeface="Arial" panose="020B0604020202020204" pitchFamily="34" charset="0"/>
              <a:buChar char="•"/>
            </a:pPr>
            <a:r>
              <a:rPr lang="en-US" sz="2400" b="0" i="0" dirty="0">
                <a:solidFill>
                  <a:srgbClr val="303030"/>
                </a:solidFill>
                <a:effectLst/>
              </a:rPr>
              <a:t>They give rise to two branches in the control flow graph.</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Roboto"/>
              <a:ea typeface="+mn-ea"/>
              <a:cs typeface="+mn-cs"/>
            </a:endParaRPr>
          </a:p>
        </p:txBody>
      </p:sp>
      <p:sp>
        <p:nvSpPr>
          <p:cNvPr id="6" name="Rectangle 5"/>
          <p:cNvSpPr/>
          <p:nvPr/>
        </p:nvSpPr>
        <p:spPr>
          <a:xfrm>
            <a:off x="533400" y="1612866"/>
            <a:ext cx="5155525"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Calculating Cyclomatic Complexity</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3862724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228600" y="2586096"/>
            <a:ext cx="5295900" cy="3336170"/>
          </a:xfrm>
          <a:prstGeom prst="rect">
            <a:avLst/>
          </a:prstGeom>
        </p:spPr>
        <p:txBody>
          <a:bodyPr vert="horz" wrap="square" lIns="0" tIns="12065" rIns="0" bIns="0" rtlCol="0">
            <a:spAutoFit/>
          </a:bodyPr>
          <a:lstStyle/>
          <a:p>
            <a:pPr fontAlgn="base"/>
            <a:r>
              <a:rPr lang="en-IN" sz="1800" b="1" i="0" u="sng" dirty="0">
                <a:solidFill>
                  <a:srgbClr val="303030"/>
                </a:solidFill>
                <a:effectLst/>
                <a:latin typeface="Roboto Condensed"/>
              </a:rPr>
              <a:t>Problem-01</a:t>
            </a:r>
            <a:endParaRPr lang="en-IN" sz="1800" b="1" i="0" dirty="0">
              <a:solidFill>
                <a:srgbClr val="303030"/>
              </a:solidFill>
              <a:effectLst/>
              <a:latin typeface="Roboto Condensed"/>
            </a:endParaRPr>
          </a:p>
          <a:p>
            <a:pPr algn="l" fontAlgn="base"/>
            <a:r>
              <a:rPr lang="en-US" sz="1800" b="0" i="0" dirty="0">
                <a:solidFill>
                  <a:srgbClr val="303030"/>
                </a:solidFill>
                <a:effectLst/>
                <a:latin typeface="Arimo"/>
              </a:rPr>
              <a:t>Calculate cyclomatic complexity for the given code-</a:t>
            </a:r>
          </a:p>
          <a:p>
            <a:pPr algn="l" fontAlgn="base"/>
            <a:r>
              <a:rPr lang="en-US" sz="1800" b="1" i="0" u="sng" dirty="0">
                <a:solidFill>
                  <a:srgbClr val="303030"/>
                </a:solidFill>
                <a:effectLst/>
                <a:latin typeface="Roboto Condensed"/>
              </a:rPr>
              <a:t>Method-01:</a:t>
            </a:r>
            <a:endParaRPr lang="en-US" sz="1800" b="1" i="0" dirty="0">
              <a:solidFill>
                <a:srgbClr val="303030"/>
              </a:solidFill>
              <a:effectLst/>
              <a:latin typeface="Roboto Condensed"/>
            </a:endParaRPr>
          </a:p>
          <a:p>
            <a:pPr algn="l" fontAlgn="base"/>
            <a:r>
              <a:rPr lang="en-US" sz="1800" b="0" i="0" dirty="0">
                <a:solidFill>
                  <a:srgbClr val="303030"/>
                </a:solidFill>
                <a:effectLst/>
                <a:latin typeface="Arimo"/>
              </a:rPr>
              <a:t> </a:t>
            </a:r>
          </a:p>
          <a:p>
            <a:pPr algn="l" fontAlgn="base"/>
            <a:r>
              <a:rPr lang="en-US" sz="1800" b="0" i="0" dirty="0">
                <a:solidFill>
                  <a:srgbClr val="303030"/>
                </a:solidFill>
                <a:effectLst/>
                <a:latin typeface="Arimo"/>
              </a:rPr>
              <a:t>Cyclomatic Complexity</a:t>
            </a:r>
          </a:p>
          <a:p>
            <a:pPr algn="l" fontAlgn="base"/>
            <a:r>
              <a:rPr lang="en-US" sz="1800" b="0" i="0" dirty="0">
                <a:solidFill>
                  <a:srgbClr val="303030"/>
                </a:solidFill>
                <a:effectLst/>
                <a:latin typeface="Arimo"/>
              </a:rPr>
              <a:t>= Total number of closed regions in the control flow graph + 1</a:t>
            </a:r>
          </a:p>
          <a:p>
            <a:pPr algn="l" fontAlgn="base"/>
            <a:r>
              <a:rPr lang="en-US" sz="1800" b="0" i="0" dirty="0">
                <a:solidFill>
                  <a:srgbClr val="303030"/>
                </a:solidFill>
                <a:effectLst/>
                <a:latin typeface="Arimo"/>
              </a:rPr>
              <a:t>= 1+ 1</a:t>
            </a:r>
          </a:p>
          <a:p>
            <a:pPr algn="l" fontAlgn="base"/>
            <a:r>
              <a:rPr lang="en-US" sz="1800" b="0" i="0" dirty="0">
                <a:solidFill>
                  <a:srgbClr val="303030"/>
                </a:solidFill>
                <a:effectLst/>
                <a:latin typeface="Arimo"/>
              </a:rPr>
              <a:t>= 2</a:t>
            </a:r>
          </a:p>
          <a:p>
            <a:pPr algn="l" fontAlgn="base"/>
            <a:endParaRPr lang="en-US" sz="1800" b="0" i="0" dirty="0">
              <a:solidFill>
                <a:srgbClr val="303030"/>
              </a:solidFill>
              <a:effectLst/>
              <a:latin typeface="Arimo"/>
            </a:endParaRPr>
          </a:p>
          <a:p>
            <a:pPr algn="l" fontAlgn="base"/>
            <a:endParaRPr lang="en-US" dirty="0">
              <a:solidFill>
                <a:srgbClr val="303030"/>
              </a:solidFill>
              <a:latin typeface="Arimo"/>
            </a:endParaRPr>
          </a:p>
          <a:p>
            <a:pPr algn="l" fontAlgn="base"/>
            <a:endParaRPr lang="en-US" sz="1800" b="0" i="0" dirty="0">
              <a:solidFill>
                <a:srgbClr val="303030"/>
              </a:solidFill>
              <a:effectLst/>
              <a:latin typeface="Arimo"/>
            </a:endParaRPr>
          </a:p>
        </p:txBody>
      </p:sp>
      <p:sp>
        <p:nvSpPr>
          <p:cNvPr id="6" name="Rectangle 5"/>
          <p:cNvSpPr/>
          <p:nvPr/>
        </p:nvSpPr>
        <p:spPr>
          <a:xfrm>
            <a:off x="533400" y="1612866"/>
            <a:ext cx="7696200"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Calibri"/>
                <a:ea typeface="+mn-ea"/>
                <a:cs typeface="+mn-cs"/>
              </a:rPr>
              <a:t>PRACTICE PROBLEMS BASED ON CYCLOMATIC COMPLEXITY</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xmlns="" id="{4A3561A0-D058-43F1-B98A-37F9A8376D6A}"/>
              </a:ext>
            </a:extLst>
          </p:cNvPr>
          <p:cNvPicPr>
            <a:picLocks noChangeAspect="1"/>
          </p:cNvPicPr>
          <p:nvPr/>
        </p:nvPicPr>
        <p:blipFill>
          <a:blip r:embed="rId3"/>
          <a:stretch>
            <a:fillRect/>
          </a:stretch>
        </p:blipFill>
        <p:spPr>
          <a:xfrm>
            <a:off x="5943600" y="2586096"/>
            <a:ext cx="5202820" cy="3663452"/>
          </a:xfrm>
          <a:prstGeom prst="rect">
            <a:avLst/>
          </a:prstGeom>
        </p:spPr>
      </p:pic>
    </p:spTree>
    <p:extLst>
      <p:ext uri="{BB962C8B-B14F-4D97-AF65-F5344CB8AC3E}">
        <p14:creationId xmlns:p14="http://schemas.microsoft.com/office/powerpoint/2010/main" xmlns="" val="2734571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00100" y="2590800"/>
            <a:ext cx="5295900" cy="2874505"/>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303030"/>
                </a:solidFill>
                <a:effectLst/>
                <a:uLnTx/>
                <a:uFillTx/>
                <a:latin typeface="Roboto Condensed"/>
                <a:ea typeface="+mn-ea"/>
                <a:cs typeface="+mn-cs"/>
              </a:rPr>
              <a:t>Method-02:</a:t>
            </a:r>
            <a:endParaRPr kumimoji="0" lang="en-US" sz="2400" b="1" i="0" u="none" strike="noStrike" kern="1200" cap="none" spc="0" normalizeH="0" baseline="0" noProof="0" dirty="0">
              <a:ln>
                <a:noFill/>
              </a:ln>
              <a:solidFill>
                <a:srgbClr val="303030"/>
              </a:solidFill>
              <a:effectLst/>
              <a:uLnTx/>
              <a:uFillTx/>
              <a:latin typeface="Roboto Condensed"/>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03030"/>
                </a:solidFill>
                <a:effectLst/>
                <a:uLnTx/>
                <a:uFillTx/>
                <a:latin typeface="Arimo"/>
                <a:ea typeface="+mn-ea"/>
                <a:cs typeface="+mn-cs"/>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03030"/>
                </a:solidFill>
                <a:effectLst/>
                <a:uLnTx/>
                <a:uFillTx/>
                <a:latin typeface="Arimo"/>
                <a:ea typeface="+mn-ea"/>
                <a:cs typeface="+mn-cs"/>
              </a:rPr>
              <a:t>Cyclomatic Complexity</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03030"/>
                </a:solidFill>
                <a:effectLst/>
                <a:uLnTx/>
                <a:uFillTx/>
                <a:latin typeface="Arimo"/>
                <a:ea typeface="+mn-ea"/>
                <a:cs typeface="+mn-cs"/>
              </a:rPr>
              <a:t>= 4 – 4 + 2</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03030"/>
                </a:solidFill>
                <a:effectLst/>
                <a:uLnTx/>
                <a:uFillTx/>
                <a:latin typeface="Arimo"/>
                <a:ea typeface="+mn-ea"/>
                <a:cs typeface="+mn-cs"/>
              </a:rPr>
              <a:t>= 4 – 4 + 2</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03030"/>
                </a:solidFill>
                <a:effectLst/>
                <a:uLnTx/>
                <a:uFillTx/>
                <a:latin typeface="Arimo"/>
                <a:ea typeface="+mn-ea"/>
                <a:cs typeface="+mn-cs"/>
              </a:rPr>
              <a:t>= 2</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Roboto"/>
              <a:ea typeface="+mn-ea"/>
              <a:cs typeface="+mn-cs"/>
            </a:endParaRPr>
          </a:p>
        </p:txBody>
      </p:sp>
      <p:sp>
        <p:nvSpPr>
          <p:cNvPr id="6" name="Rectangle 5"/>
          <p:cNvSpPr/>
          <p:nvPr/>
        </p:nvSpPr>
        <p:spPr>
          <a:xfrm>
            <a:off x="533400" y="1612866"/>
            <a:ext cx="7696200"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Calibri"/>
                <a:ea typeface="+mn-ea"/>
                <a:cs typeface="+mn-cs"/>
              </a:rPr>
              <a:t>PRACTICE PROBLEMS BASED ON CYCLOMATIC COMPLEXITY</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a:extLst>
              <a:ext uri="{FF2B5EF4-FFF2-40B4-BE49-F238E27FC236}">
                <a16:creationId xmlns:a16="http://schemas.microsoft.com/office/drawing/2014/main" xmlns="" id="{B994A3A4-C63D-4E1B-9DFA-046404257FD0}"/>
              </a:ext>
            </a:extLst>
          </p:cNvPr>
          <p:cNvPicPr>
            <a:picLocks noChangeAspect="1"/>
          </p:cNvPicPr>
          <p:nvPr/>
        </p:nvPicPr>
        <p:blipFill>
          <a:blip r:embed="rId3"/>
          <a:stretch>
            <a:fillRect/>
          </a:stretch>
        </p:blipFill>
        <p:spPr>
          <a:xfrm>
            <a:off x="5943600" y="2586096"/>
            <a:ext cx="5202820" cy="3663452"/>
          </a:xfrm>
          <a:prstGeom prst="rect">
            <a:avLst/>
          </a:prstGeom>
        </p:spPr>
      </p:pic>
    </p:spTree>
    <p:extLst>
      <p:ext uri="{BB962C8B-B14F-4D97-AF65-F5344CB8AC3E}">
        <p14:creationId xmlns:p14="http://schemas.microsoft.com/office/powerpoint/2010/main" xmlns="" val="1104823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00100" y="2590800"/>
            <a:ext cx="5295900" cy="2874505"/>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303030"/>
                </a:solidFill>
                <a:effectLst/>
                <a:uLnTx/>
                <a:uFillTx/>
                <a:latin typeface="Roboto Condensed"/>
                <a:ea typeface="+mn-ea"/>
                <a:cs typeface="+mn-cs"/>
              </a:rPr>
              <a:t>Method-03:</a:t>
            </a:r>
            <a:endParaRPr kumimoji="0" lang="en-US" sz="2400" b="1" i="0" u="none" strike="noStrike" kern="1200" cap="none" spc="0" normalizeH="0" baseline="0" noProof="0" dirty="0">
              <a:ln>
                <a:noFill/>
              </a:ln>
              <a:solidFill>
                <a:srgbClr val="303030"/>
              </a:solidFill>
              <a:effectLst/>
              <a:uLnTx/>
              <a:uFillTx/>
              <a:latin typeface="Roboto Condensed"/>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03030"/>
                </a:solidFill>
                <a:effectLst/>
                <a:uLnTx/>
                <a:uFillTx/>
                <a:latin typeface="Arimo"/>
                <a:ea typeface="+mn-ea"/>
                <a:cs typeface="+mn-cs"/>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03030"/>
                </a:solidFill>
                <a:effectLst/>
                <a:uLnTx/>
                <a:uFillTx/>
                <a:latin typeface="Arimo"/>
                <a:ea typeface="+mn-ea"/>
                <a:cs typeface="+mn-cs"/>
              </a:rPr>
              <a:t>Cyclomatic Complexity</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03030"/>
                </a:solidFill>
                <a:effectLst/>
                <a:uLnTx/>
                <a:uFillTx/>
                <a:latin typeface="Arimo"/>
                <a:ea typeface="+mn-ea"/>
                <a:cs typeface="+mn-cs"/>
              </a:rPr>
              <a:t>= P + 1</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03030"/>
                </a:solidFill>
                <a:effectLst/>
                <a:uLnTx/>
                <a:uFillTx/>
                <a:latin typeface="Arimo"/>
                <a:ea typeface="+mn-ea"/>
                <a:cs typeface="+mn-cs"/>
              </a:rPr>
              <a:t>= 1 + 1</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03030"/>
                </a:solidFill>
                <a:effectLst/>
                <a:uLnTx/>
                <a:uFillTx/>
                <a:latin typeface="Arimo"/>
                <a:ea typeface="+mn-ea"/>
                <a:cs typeface="+mn-cs"/>
              </a:rPr>
              <a:t>= 2</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Roboto"/>
              <a:ea typeface="+mn-ea"/>
              <a:cs typeface="+mn-cs"/>
            </a:endParaRPr>
          </a:p>
        </p:txBody>
      </p:sp>
      <p:sp>
        <p:nvSpPr>
          <p:cNvPr id="6" name="Rectangle 5"/>
          <p:cNvSpPr/>
          <p:nvPr/>
        </p:nvSpPr>
        <p:spPr>
          <a:xfrm>
            <a:off x="533400" y="1612866"/>
            <a:ext cx="7696200"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Calibri"/>
                <a:ea typeface="+mn-ea"/>
                <a:cs typeface="+mn-cs"/>
              </a:rPr>
              <a:t>PRACTICE PROBLEMS BASED ON CYCLOMATIC COMPLEXITY</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a:extLst>
              <a:ext uri="{FF2B5EF4-FFF2-40B4-BE49-F238E27FC236}">
                <a16:creationId xmlns:a16="http://schemas.microsoft.com/office/drawing/2014/main" xmlns="" id="{34804062-94CD-4831-A534-FC397BF14606}"/>
              </a:ext>
            </a:extLst>
          </p:cNvPr>
          <p:cNvPicPr>
            <a:picLocks noChangeAspect="1"/>
          </p:cNvPicPr>
          <p:nvPr/>
        </p:nvPicPr>
        <p:blipFill>
          <a:blip r:embed="rId3"/>
          <a:stretch>
            <a:fillRect/>
          </a:stretch>
        </p:blipFill>
        <p:spPr>
          <a:xfrm>
            <a:off x="5334000" y="2874901"/>
            <a:ext cx="5200339" cy="3664014"/>
          </a:xfrm>
          <a:prstGeom prst="rect">
            <a:avLst/>
          </a:prstGeom>
        </p:spPr>
      </p:pic>
    </p:spTree>
    <p:extLst>
      <p:ext uri="{BB962C8B-B14F-4D97-AF65-F5344CB8AC3E}">
        <p14:creationId xmlns:p14="http://schemas.microsoft.com/office/powerpoint/2010/main" xmlns="" val="403634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06451" y="2306656"/>
            <a:ext cx="5295900" cy="4351832"/>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fontAlgn="base"/>
            <a:r>
              <a:rPr lang="en-IN" sz="2400" b="1" i="0" u="sng" dirty="0">
                <a:solidFill>
                  <a:srgbClr val="303030"/>
                </a:solidFill>
                <a:effectLst/>
                <a:latin typeface="Roboto Condensed"/>
              </a:rPr>
              <a:t>Problem-02</a:t>
            </a:r>
            <a:endParaRPr lang="en-IN" sz="2400" b="1" i="0" dirty="0">
              <a:solidFill>
                <a:srgbClr val="303030"/>
              </a:solidFill>
              <a:effectLst/>
              <a:latin typeface="Roboto Condensed"/>
            </a:endParaRPr>
          </a:p>
          <a:p>
            <a:pPr algn="l" fontAlgn="base"/>
            <a:r>
              <a:rPr lang="en-US" sz="2400" b="0" i="0" dirty="0">
                <a:solidFill>
                  <a:srgbClr val="303030"/>
                </a:solidFill>
                <a:effectLst/>
                <a:latin typeface="Arimo"/>
              </a:rPr>
              <a:t>Calculate cyclomatic complexity for the given code-</a:t>
            </a:r>
          </a:p>
          <a:p>
            <a:pPr lvl="2"/>
            <a:r>
              <a:rPr lang="en-US" sz="2400" b="0" i="0" dirty="0">
                <a:solidFill>
                  <a:srgbClr val="000000"/>
                </a:solidFill>
                <a:effectLst/>
                <a:latin typeface="inherit"/>
              </a:rPr>
              <a:t>1. IF A = </a:t>
            </a:r>
            <a:r>
              <a:rPr lang="en-US" sz="2400" b="0" i="0" dirty="0">
                <a:solidFill>
                  <a:srgbClr val="009999"/>
                </a:solidFill>
                <a:effectLst/>
                <a:latin typeface="inherit"/>
              </a:rPr>
              <a:t>354</a:t>
            </a:r>
            <a:endParaRPr lang="en-US" sz="2400" b="0" i="0" dirty="0">
              <a:solidFill>
                <a:srgbClr val="AAAAAA"/>
              </a:solidFill>
              <a:effectLst/>
              <a:latin typeface="Source Code Pro"/>
            </a:endParaRPr>
          </a:p>
          <a:p>
            <a:pPr lvl="2"/>
            <a:r>
              <a:rPr lang="en-US" sz="2400" b="1" i="0" dirty="0">
                <a:solidFill>
                  <a:srgbClr val="286491"/>
                </a:solidFill>
                <a:effectLst/>
                <a:latin typeface="inherit"/>
              </a:rPr>
              <a:t>2. THEN</a:t>
            </a:r>
            <a:r>
              <a:rPr lang="en-US" sz="2400" b="0" i="0" dirty="0">
                <a:solidFill>
                  <a:srgbClr val="000000"/>
                </a:solidFill>
                <a:effectLst/>
                <a:latin typeface="inherit"/>
              </a:rPr>
              <a:t> </a:t>
            </a:r>
            <a:r>
              <a:rPr lang="en-US" sz="2400" b="1" i="0" dirty="0">
                <a:solidFill>
                  <a:srgbClr val="286491"/>
                </a:solidFill>
                <a:effectLst/>
                <a:latin typeface="inherit"/>
              </a:rPr>
              <a:t>IF</a:t>
            </a:r>
            <a:r>
              <a:rPr lang="en-US" sz="2400" b="0" i="0" dirty="0">
                <a:solidFill>
                  <a:srgbClr val="000000"/>
                </a:solidFill>
                <a:effectLst/>
                <a:latin typeface="inherit"/>
              </a:rPr>
              <a:t> B </a:t>
            </a:r>
            <a:r>
              <a:rPr lang="en-US" sz="2400" b="0" i="0" dirty="0">
                <a:solidFill>
                  <a:srgbClr val="777777"/>
                </a:solidFill>
                <a:effectLst/>
                <a:latin typeface="inherit"/>
              </a:rPr>
              <a:t>&gt;</a:t>
            </a:r>
            <a:r>
              <a:rPr lang="en-US" sz="2400" b="0" i="0" dirty="0">
                <a:solidFill>
                  <a:srgbClr val="000000"/>
                </a:solidFill>
                <a:effectLst/>
                <a:latin typeface="inherit"/>
              </a:rPr>
              <a:t> C</a:t>
            </a:r>
            <a:endParaRPr lang="en-US" sz="2400" b="0" i="0" dirty="0">
              <a:solidFill>
                <a:srgbClr val="AAAAAA"/>
              </a:solidFill>
              <a:effectLst/>
              <a:latin typeface="Source Code Pro"/>
            </a:endParaRPr>
          </a:p>
          <a:p>
            <a:pPr lvl="2"/>
            <a:r>
              <a:rPr lang="en-US" sz="2400" b="1" i="0" dirty="0">
                <a:solidFill>
                  <a:srgbClr val="286491"/>
                </a:solidFill>
                <a:effectLst/>
                <a:latin typeface="inherit"/>
              </a:rPr>
              <a:t>3. THEN</a:t>
            </a:r>
            <a:r>
              <a:rPr lang="en-US" sz="2400" b="0" i="0" dirty="0">
                <a:solidFill>
                  <a:srgbClr val="000000"/>
                </a:solidFill>
                <a:effectLst/>
                <a:latin typeface="inherit"/>
              </a:rPr>
              <a:t> A = B</a:t>
            </a:r>
            <a:endParaRPr lang="en-US" sz="2400" b="0" i="0" dirty="0">
              <a:solidFill>
                <a:srgbClr val="AAAAAA"/>
              </a:solidFill>
              <a:effectLst/>
              <a:latin typeface="Source Code Pro"/>
            </a:endParaRPr>
          </a:p>
          <a:p>
            <a:pPr lvl="2"/>
            <a:r>
              <a:rPr lang="en-US" sz="2400" b="1" i="0" dirty="0">
                <a:solidFill>
                  <a:srgbClr val="286491"/>
                </a:solidFill>
                <a:effectLst/>
                <a:latin typeface="inherit"/>
              </a:rPr>
              <a:t>4. ELSE</a:t>
            </a:r>
            <a:r>
              <a:rPr lang="en-US" sz="2400" b="0" i="0" dirty="0">
                <a:solidFill>
                  <a:srgbClr val="000000"/>
                </a:solidFill>
                <a:effectLst/>
                <a:latin typeface="inherit"/>
              </a:rPr>
              <a:t> A = C</a:t>
            </a:r>
            <a:endParaRPr lang="en-US" sz="2400" b="0" i="0" dirty="0">
              <a:solidFill>
                <a:srgbClr val="AAAAAA"/>
              </a:solidFill>
              <a:effectLst/>
              <a:latin typeface="Source Code Pro"/>
            </a:endParaRPr>
          </a:p>
          <a:p>
            <a:pPr lvl="2"/>
            <a:r>
              <a:rPr lang="en-US" sz="2400" b="1" i="0" dirty="0">
                <a:solidFill>
                  <a:srgbClr val="286491"/>
                </a:solidFill>
                <a:effectLst/>
                <a:latin typeface="inherit"/>
              </a:rPr>
              <a:t>5. END</a:t>
            </a:r>
            <a:r>
              <a:rPr lang="en-US" sz="2400" b="0" i="0" dirty="0">
                <a:solidFill>
                  <a:srgbClr val="000000"/>
                </a:solidFill>
                <a:effectLst/>
                <a:latin typeface="inherit"/>
              </a:rPr>
              <a:t> </a:t>
            </a:r>
            <a:r>
              <a:rPr lang="en-US" sz="2400" b="1" i="0" dirty="0">
                <a:solidFill>
                  <a:srgbClr val="286491"/>
                </a:solidFill>
                <a:effectLst/>
                <a:latin typeface="inherit"/>
              </a:rPr>
              <a:t>IF</a:t>
            </a:r>
            <a:endParaRPr lang="en-US" sz="2400" b="0" i="0" dirty="0">
              <a:solidFill>
                <a:srgbClr val="AAAAAA"/>
              </a:solidFill>
              <a:effectLst/>
              <a:latin typeface="Source Code Pro"/>
            </a:endParaRPr>
          </a:p>
          <a:p>
            <a:pPr lvl="2"/>
            <a:r>
              <a:rPr lang="en-US" sz="2400" b="1" i="0" dirty="0">
                <a:solidFill>
                  <a:srgbClr val="286491"/>
                </a:solidFill>
                <a:effectLst/>
                <a:latin typeface="inherit"/>
              </a:rPr>
              <a:t>6. END</a:t>
            </a:r>
            <a:r>
              <a:rPr lang="en-US" sz="2400" b="0" i="0" dirty="0">
                <a:solidFill>
                  <a:srgbClr val="000000"/>
                </a:solidFill>
                <a:effectLst/>
                <a:latin typeface="inherit"/>
              </a:rPr>
              <a:t> </a:t>
            </a:r>
            <a:r>
              <a:rPr lang="en-US" sz="2400" b="1" i="0" dirty="0">
                <a:solidFill>
                  <a:srgbClr val="286491"/>
                </a:solidFill>
                <a:effectLst/>
                <a:latin typeface="inherit"/>
              </a:rPr>
              <a:t>IF</a:t>
            </a:r>
            <a:endParaRPr lang="en-US" sz="2400" b="0" i="0" dirty="0">
              <a:solidFill>
                <a:srgbClr val="AAAAAA"/>
              </a:solidFill>
              <a:effectLst/>
              <a:latin typeface="Source Code Pro"/>
            </a:endParaRPr>
          </a:p>
          <a:p>
            <a:pPr lvl="2"/>
            <a:r>
              <a:rPr lang="en-US" sz="2400" b="0" i="0" dirty="0">
                <a:solidFill>
                  <a:srgbClr val="000000"/>
                </a:solidFill>
                <a:effectLst/>
                <a:latin typeface="inherit"/>
              </a:rPr>
              <a:t>7. PRINT A</a:t>
            </a:r>
            <a:endParaRPr lang="en-US" sz="2400" b="0" i="0" dirty="0">
              <a:solidFill>
                <a:srgbClr val="444444"/>
              </a:solidFill>
              <a:effectLst/>
              <a:latin typeface="Source Code Pro"/>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Roboto"/>
              <a:ea typeface="+mn-ea"/>
              <a:cs typeface="+mn-cs"/>
            </a:endParaRPr>
          </a:p>
        </p:txBody>
      </p:sp>
      <p:sp>
        <p:nvSpPr>
          <p:cNvPr id="6" name="Rectangle 5"/>
          <p:cNvSpPr/>
          <p:nvPr/>
        </p:nvSpPr>
        <p:spPr>
          <a:xfrm>
            <a:off x="533400" y="1612866"/>
            <a:ext cx="7696200"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r>
              <a:rPr lang="en-US" sz="2400" b="1" dirty="0">
                <a:solidFill>
                  <a:srgbClr val="0000FF"/>
                </a:solidFill>
                <a:latin typeface="Calibri"/>
              </a:rPr>
              <a:t>PRACTICE PROBLEMS BASED ON CYCLOMATIC COMPLEXITY</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2" name="Picture 1">
            <a:extLst>
              <a:ext uri="{FF2B5EF4-FFF2-40B4-BE49-F238E27FC236}">
                <a16:creationId xmlns:a16="http://schemas.microsoft.com/office/drawing/2014/main" xmlns="" id="{9CC45B8E-B3BF-4358-B995-B5A6DC3A9B1F}"/>
              </a:ext>
            </a:extLst>
          </p:cNvPr>
          <p:cNvPicPr>
            <a:picLocks noChangeAspect="1"/>
          </p:cNvPicPr>
          <p:nvPr/>
        </p:nvPicPr>
        <p:blipFill>
          <a:blip r:embed="rId3"/>
          <a:stretch>
            <a:fillRect/>
          </a:stretch>
        </p:blipFill>
        <p:spPr>
          <a:xfrm>
            <a:off x="5848779" y="2590800"/>
            <a:ext cx="6343221" cy="4058163"/>
          </a:xfrm>
          <a:prstGeom prst="rect">
            <a:avLst/>
          </a:prstGeom>
        </p:spPr>
      </p:pic>
    </p:spTree>
    <p:extLst>
      <p:ext uri="{BB962C8B-B14F-4D97-AF65-F5344CB8AC3E}">
        <p14:creationId xmlns:p14="http://schemas.microsoft.com/office/powerpoint/2010/main" xmlns="" val="3546553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00100" y="2590800"/>
            <a:ext cx="5295900" cy="3243837"/>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algn="l" fontAlgn="base"/>
            <a:r>
              <a:rPr lang="en-US" sz="2400" b="1" i="0" u="sng" dirty="0">
                <a:solidFill>
                  <a:srgbClr val="303030"/>
                </a:solidFill>
                <a:effectLst/>
                <a:latin typeface="Roboto Condensed"/>
              </a:rPr>
              <a:t>Method-01:</a:t>
            </a:r>
            <a:endParaRPr lang="en-US" sz="2400" b="1" i="0" dirty="0">
              <a:solidFill>
                <a:srgbClr val="303030"/>
              </a:solidFill>
              <a:effectLst/>
              <a:latin typeface="Roboto Condensed"/>
            </a:endParaRPr>
          </a:p>
          <a:p>
            <a:pPr algn="l" fontAlgn="base"/>
            <a:r>
              <a:rPr lang="en-US" sz="2400" b="0" i="0" dirty="0">
                <a:solidFill>
                  <a:srgbClr val="303030"/>
                </a:solidFill>
                <a:effectLst/>
                <a:latin typeface="Arimo"/>
              </a:rPr>
              <a:t> </a:t>
            </a:r>
          </a:p>
          <a:p>
            <a:pPr algn="l" fontAlgn="base"/>
            <a:r>
              <a:rPr lang="en-US" sz="2400" b="0" i="0" dirty="0">
                <a:solidFill>
                  <a:srgbClr val="303030"/>
                </a:solidFill>
                <a:effectLst/>
                <a:latin typeface="Arimo"/>
              </a:rPr>
              <a:t>Cyclomatic Complexity</a:t>
            </a:r>
          </a:p>
          <a:p>
            <a:pPr algn="l" fontAlgn="base"/>
            <a:r>
              <a:rPr lang="en-US" sz="2400" b="0" i="0" dirty="0">
                <a:solidFill>
                  <a:srgbClr val="303030"/>
                </a:solidFill>
                <a:effectLst/>
                <a:latin typeface="Arimo"/>
              </a:rPr>
              <a:t>= Total number of closed regions in the control flow graph + 1</a:t>
            </a:r>
          </a:p>
          <a:p>
            <a:pPr algn="l" fontAlgn="base"/>
            <a:r>
              <a:rPr lang="en-US" sz="2400" b="0" i="0" dirty="0">
                <a:solidFill>
                  <a:srgbClr val="303030"/>
                </a:solidFill>
                <a:effectLst/>
                <a:latin typeface="Arimo"/>
              </a:rPr>
              <a:t>= 2 + 1</a:t>
            </a:r>
          </a:p>
          <a:p>
            <a:pPr algn="l" fontAlgn="base"/>
            <a:r>
              <a:rPr lang="en-US" sz="2400" b="0" i="0" dirty="0">
                <a:solidFill>
                  <a:srgbClr val="303030"/>
                </a:solidFill>
                <a:effectLst/>
                <a:latin typeface="Arimo"/>
              </a:rPr>
              <a:t>= 3</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Roboto"/>
              <a:ea typeface="+mn-ea"/>
              <a:cs typeface="+mn-cs"/>
            </a:endParaRPr>
          </a:p>
        </p:txBody>
      </p:sp>
      <p:sp>
        <p:nvSpPr>
          <p:cNvPr id="6" name="Rectangle 5"/>
          <p:cNvSpPr/>
          <p:nvPr/>
        </p:nvSpPr>
        <p:spPr>
          <a:xfrm>
            <a:off x="533400" y="1612866"/>
            <a:ext cx="7696200"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Calibri"/>
                <a:ea typeface="+mn-ea"/>
                <a:cs typeface="+mn-cs"/>
              </a:rPr>
              <a:t>PRACTICE PROBLEMS BASED ON CYCLOMATIC COMPLEXITY</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2" name="Picture 1">
            <a:extLst>
              <a:ext uri="{FF2B5EF4-FFF2-40B4-BE49-F238E27FC236}">
                <a16:creationId xmlns:a16="http://schemas.microsoft.com/office/drawing/2014/main" xmlns="" id="{9CC45B8E-B3BF-4358-B995-B5A6DC3A9B1F}"/>
              </a:ext>
            </a:extLst>
          </p:cNvPr>
          <p:cNvPicPr>
            <a:picLocks noChangeAspect="1"/>
          </p:cNvPicPr>
          <p:nvPr/>
        </p:nvPicPr>
        <p:blipFill>
          <a:blip r:embed="rId3"/>
          <a:stretch>
            <a:fillRect/>
          </a:stretch>
        </p:blipFill>
        <p:spPr>
          <a:xfrm>
            <a:off x="5848779" y="2590800"/>
            <a:ext cx="6343221" cy="4058163"/>
          </a:xfrm>
          <a:prstGeom prst="rect">
            <a:avLst/>
          </a:prstGeom>
        </p:spPr>
      </p:pic>
    </p:spTree>
    <p:extLst>
      <p:ext uri="{BB962C8B-B14F-4D97-AF65-F5344CB8AC3E}">
        <p14:creationId xmlns:p14="http://schemas.microsoft.com/office/powerpoint/2010/main" xmlns="" val="9783735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00100" y="2590800"/>
            <a:ext cx="5295900" cy="2874505"/>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algn="l" fontAlgn="base"/>
            <a:r>
              <a:rPr lang="en-US" sz="2400" b="1" i="0" u="sng" dirty="0">
                <a:solidFill>
                  <a:srgbClr val="303030"/>
                </a:solidFill>
                <a:effectLst/>
                <a:latin typeface="Roboto Condensed"/>
              </a:rPr>
              <a:t>Method-02:</a:t>
            </a:r>
            <a:endParaRPr lang="en-US" sz="2400" b="1" i="0" dirty="0">
              <a:solidFill>
                <a:srgbClr val="303030"/>
              </a:solidFill>
              <a:effectLst/>
              <a:latin typeface="Roboto Condensed"/>
            </a:endParaRPr>
          </a:p>
          <a:p>
            <a:pPr algn="l" fontAlgn="base"/>
            <a:r>
              <a:rPr lang="en-US" sz="2400" b="0" i="0" dirty="0">
                <a:solidFill>
                  <a:srgbClr val="303030"/>
                </a:solidFill>
                <a:effectLst/>
                <a:latin typeface="Arimo"/>
              </a:rPr>
              <a:t> </a:t>
            </a:r>
          </a:p>
          <a:p>
            <a:pPr algn="l" fontAlgn="base"/>
            <a:r>
              <a:rPr lang="en-US" sz="2400" b="0" i="0" dirty="0">
                <a:solidFill>
                  <a:srgbClr val="303030"/>
                </a:solidFill>
                <a:effectLst/>
                <a:latin typeface="Arimo"/>
              </a:rPr>
              <a:t>Cyclomatic Complexity</a:t>
            </a:r>
          </a:p>
          <a:p>
            <a:pPr algn="l" fontAlgn="base"/>
            <a:r>
              <a:rPr lang="en-US" sz="2400" b="0" i="0" dirty="0">
                <a:solidFill>
                  <a:srgbClr val="303030"/>
                </a:solidFill>
                <a:effectLst/>
                <a:latin typeface="Arimo"/>
              </a:rPr>
              <a:t>= E – N + 2</a:t>
            </a:r>
          </a:p>
          <a:p>
            <a:pPr algn="l" fontAlgn="base"/>
            <a:r>
              <a:rPr lang="en-US" sz="2400" b="0" i="0" dirty="0">
                <a:solidFill>
                  <a:srgbClr val="303030"/>
                </a:solidFill>
                <a:effectLst/>
                <a:latin typeface="Arimo"/>
              </a:rPr>
              <a:t>= 8 – 7 + 2</a:t>
            </a:r>
          </a:p>
          <a:p>
            <a:pPr algn="l" fontAlgn="base"/>
            <a:r>
              <a:rPr lang="en-US" sz="2400" b="0" i="0" dirty="0">
                <a:solidFill>
                  <a:srgbClr val="303030"/>
                </a:solidFill>
                <a:effectLst/>
                <a:latin typeface="Arimo"/>
              </a:rPr>
              <a:t>= 3</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Roboto"/>
              <a:ea typeface="+mn-ea"/>
              <a:cs typeface="+mn-cs"/>
            </a:endParaRPr>
          </a:p>
        </p:txBody>
      </p:sp>
      <p:sp>
        <p:nvSpPr>
          <p:cNvPr id="6" name="Rectangle 5"/>
          <p:cNvSpPr/>
          <p:nvPr/>
        </p:nvSpPr>
        <p:spPr>
          <a:xfrm>
            <a:off x="533400" y="1612866"/>
            <a:ext cx="7696200"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Calibri"/>
                <a:ea typeface="+mn-ea"/>
                <a:cs typeface="+mn-cs"/>
              </a:rPr>
              <a:t>PRACTICE PROBLEMS BASED ON CYCLOMATIC COMPLEXITY</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2" name="Picture 1">
            <a:extLst>
              <a:ext uri="{FF2B5EF4-FFF2-40B4-BE49-F238E27FC236}">
                <a16:creationId xmlns:a16="http://schemas.microsoft.com/office/drawing/2014/main" xmlns="" id="{9CC45B8E-B3BF-4358-B995-B5A6DC3A9B1F}"/>
              </a:ext>
            </a:extLst>
          </p:cNvPr>
          <p:cNvPicPr>
            <a:picLocks noChangeAspect="1"/>
          </p:cNvPicPr>
          <p:nvPr/>
        </p:nvPicPr>
        <p:blipFill>
          <a:blip r:embed="rId3"/>
          <a:stretch>
            <a:fillRect/>
          </a:stretch>
        </p:blipFill>
        <p:spPr>
          <a:xfrm>
            <a:off x="5848779" y="2590800"/>
            <a:ext cx="6343221" cy="4058163"/>
          </a:xfrm>
          <a:prstGeom prst="rect">
            <a:avLst/>
          </a:prstGeom>
        </p:spPr>
      </p:pic>
    </p:spTree>
    <p:extLst>
      <p:ext uri="{BB962C8B-B14F-4D97-AF65-F5344CB8AC3E}">
        <p14:creationId xmlns:p14="http://schemas.microsoft.com/office/powerpoint/2010/main" xmlns="" val="2799052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00100" y="2590800"/>
            <a:ext cx="5295900" cy="2874505"/>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algn="l" fontAlgn="base"/>
            <a:r>
              <a:rPr lang="en-US" sz="2400" b="1" i="0" u="sng" dirty="0">
                <a:solidFill>
                  <a:srgbClr val="303030"/>
                </a:solidFill>
                <a:effectLst/>
                <a:latin typeface="Roboto Condensed"/>
              </a:rPr>
              <a:t>Method-03:</a:t>
            </a:r>
            <a:endParaRPr lang="en-US" sz="2400" b="1" i="0" dirty="0">
              <a:solidFill>
                <a:srgbClr val="303030"/>
              </a:solidFill>
              <a:effectLst/>
              <a:latin typeface="Roboto Condensed"/>
            </a:endParaRPr>
          </a:p>
          <a:p>
            <a:pPr algn="l" fontAlgn="base"/>
            <a:r>
              <a:rPr lang="en-US" sz="2400" b="0" i="0" dirty="0">
                <a:solidFill>
                  <a:srgbClr val="303030"/>
                </a:solidFill>
                <a:effectLst/>
                <a:latin typeface="Arimo"/>
              </a:rPr>
              <a:t> </a:t>
            </a:r>
          </a:p>
          <a:p>
            <a:pPr algn="l" fontAlgn="base"/>
            <a:r>
              <a:rPr lang="en-US" sz="2400" b="0" i="0" dirty="0">
                <a:solidFill>
                  <a:srgbClr val="303030"/>
                </a:solidFill>
                <a:effectLst/>
                <a:latin typeface="Arimo"/>
              </a:rPr>
              <a:t>Cyclomatic Complexity</a:t>
            </a:r>
          </a:p>
          <a:p>
            <a:pPr algn="l" fontAlgn="base"/>
            <a:r>
              <a:rPr lang="en-US" sz="2400" b="0" i="0" dirty="0">
                <a:solidFill>
                  <a:srgbClr val="303030"/>
                </a:solidFill>
                <a:effectLst/>
                <a:latin typeface="Arimo"/>
              </a:rPr>
              <a:t>= P + 1</a:t>
            </a:r>
          </a:p>
          <a:p>
            <a:pPr algn="l" fontAlgn="base"/>
            <a:r>
              <a:rPr lang="en-US" sz="2400" b="0" i="0" dirty="0">
                <a:solidFill>
                  <a:srgbClr val="303030"/>
                </a:solidFill>
                <a:effectLst/>
                <a:latin typeface="Arimo"/>
              </a:rPr>
              <a:t>= 2 + 1</a:t>
            </a:r>
          </a:p>
          <a:p>
            <a:pPr algn="l" fontAlgn="base"/>
            <a:r>
              <a:rPr lang="en-US" sz="2400" b="0" i="0" dirty="0">
                <a:solidFill>
                  <a:srgbClr val="303030"/>
                </a:solidFill>
                <a:effectLst/>
                <a:latin typeface="Arimo"/>
              </a:rPr>
              <a:t>= 3</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Roboto"/>
              <a:ea typeface="+mn-ea"/>
              <a:cs typeface="+mn-cs"/>
            </a:endParaRPr>
          </a:p>
        </p:txBody>
      </p:sp>
      <p:sp>
        <p:nvSpPr>
          <p:cNvPr id="6" name="Rectangle 5"/>
          <p:cNvSpPr/>
          <p:nvPr/>
        </p:nvSpPr>
        <p:spPr>
          <a:xfrm>
            <a:off x="533400" y="1612866"/>
            <a:ext cx="7696200"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Calibri"/>
                <a:ea typeface="+mn-ea"/>
                <a:cs typeface="+mn-cs"/>
              </a:rPr>
              <a:t>PRACTICE PROBLEMS BASED ON CYCLOMATIC COMPLEXITY</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2" name="Picture 1">
            <a:extLst>
              <a:ext uri="{FF2B5EF4-FFF2-40B4-BE49-F238E27FC236}">
                <a16:creationId xmlns:a16="http://schemas.microsoft.com/office/drawing/2014/main" xmlns="" id="{9CC45B8E-B3BF-4358-B995-B5A6DC3A9B1F}"/>
              </a:ext>
            </a:extLst>
          </p:cNvPr>
          <p:cNvPicPr>
            <a:picLocks noChangeAspect="1"/>
          </p:cNvPicPr>
          <p:nvPr/>
        </p:nvPicPr>
        <p:blipFill>
          <a:blip r:embed="rId3"/>
          <a:stretch>
            <a:fillRect/>
          </a:stretch>
        </p:blipFill>
        <p:spPr>
          <a:xfrm>
            <a:off x="5848779" y="2590800"/>
            <a:ext cx="6343221" cy="4058163"/>
          </a:xfrm>
          <a:prstGeom prst="rect">
            <a:avLst/>
          </a:prstGeom>
        </p:spPr>
      </p:pic>
    </p:spTree>
    <p:extLst>
      <p:ext uri="{BB962C8B-B14F-4D97-AF65-F5344CB8AC3E}">
        <p14:creationId xmlns:p14="http://schemas.microsoft.com/office/powerpoint/2010/main" xmlns="" val="664300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6800" y="-34978"/>
            <a:ext cx="10134600" cy="13303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Rectangle 1"/>
          <p:cNvSpPr/>
          <p:nvPr/>
        </p:nvSpPr>
        <p:spPr>
          <a:xfrm>
            <a:off x="929640" y="1954400"/>
            <a:ext cx="10287000" cy="2787430"/>
          </a:xfrm>
          <a:prstGeom prst="rect">
            <a:avLst/>
          </a:prstGeom>
        </p:spPr>
        <p:txBody>
          <a:bodyPr wrap="square">
            <a:spAutoFit/>
          </a:bodyPr>
          <a:lstStyle/>
          <a:p>
            <a:pPr algn="ctr"/>
            <a:r>
              <a:rPr lang="en-US" sz="2400" dirty="0">
                <a:solidFill>
                  <a:srgbClr val="0000FF"/>
                </a:solidFill>
                <a:cs typeface="Times New Roman" pitchFamily="18" charset="0"/>
              </a:rPr>
              <a:t>Unit – IV-</a:t>
            </a:r>
            <a:r>
              <a:rPr lang="en-IN" sz="2400" dirty="0">
                <a:solidFill>
                  <a:srgbClr val="0000FF"/>
                </a:solidFill>
                <a:cs typeface="Times New Roman" pitchFamily="18" charset="0"/>
              </a:rPr>
              <a:t>TESTING AND IMPLEMENTATION </a:t>
            </a:r>
          </a:p>
          <a:p>
            <a:pPr algn="ctr"/>
            <a:endParaRPr lang="en-US" sz="2400" dirty="0">
              <a:solidFill>
                <a:srgbClr val="0000FF"/>
              </a:solidFill>
              <a:latin typeface="Times New Roman" pitchFamily="18" charset="0"/>
              <a:cs typeface="Times New Roman" pitchFamily="18" charset="0"/>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Levels - Software Testing Fundamentals - Types of s/w test - White box testing- Basis path testing - Black box testing -Control Structure testing- Regression testing strategies - Strategic approach and issues - UNIT testing - Integration testing -Validation testing - System testing and debugging. Case studies - Writing black box and white box testing-Coding Practices Refactoring</a:t>
            </a:r>
            <a:endParaRPr lang="en-US" sz="2400" dirty="0">
              <a:solidFill>
                <a:srgbClr val="0000FF"/>
              </a:solidFill>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800100" y="2590800"/>
            <a:ext cx="5295900" cy="3243837"/>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Roboto"/>
                <a:ea typeface="+mn-ea"/>
                <a:cs typeface="+mn-cs"/>
              </a:rPr>
              <a:t>Calculate Cyclomatic Complexity</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2400" dirty="0">
              <a:solidFill>
                <a:prstClr val="black"/>
              </a:solidFill>
              <a:latin typeface="Roboto"/>
            </a:endParaRPr>
          </a:p>
          <a:p>
            <a:pPr marL="457200" marR="0" lvl="0" indent="-457200" algn="l" defTabSz="914400" rtl="0" eaLnBrk="1" fontAlgn="base"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black"/>
                </a:solidFill>
                <a:effectLst/>
                <a:uLnTx/>
                <a:uFillTx/>
                <a:latin typeface="Roboto"/>
                <a:ea typeface="+mn-ea"/>
                <a:cs typeface="+mn-cs"/>
              </a:rPr>
              <a:t>While (x!=y){</a:t>
            </a:r>
            <a:endParaRPr lang="en-US" sz="2400" dirty="0">
              <a:solidFill>
                <a:prstClr val="black"/>
              </a:solidFill>
              <a:latin typeface="Roboto"/>
            </a:endParaRPr>
          </a:p>
          <a:p>
            <a:pPr marL="457200" marR="0" lvl="0" indent="-457200" algn="l" defTabSz="914400" rtl="0" eaLnBrk="1" fontAlgn="base"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black"/>
                </a:solidFill>
                <a:effectLst/>
                <a:uLnTx/>
                <a:uFillTx/>
                <a:latin typeface="Roboto"/>
                <a:ea typeface="+mn-ea"/>
                <a:cs typeface="+mn-cs"/>
              </a:rPr>
              <a:t>If(x&gt;y) then</a:t>
            </a:r>
          </a:p>
          <a:p>
            <a:pPr marL="457200" marR="0" lvl="0" indent="-457200" algn="l" defTabSz="914400" rtl="0" eaLnBrk="1" fontAlgn="base" latinLnBrk="0" hangingPunct="1">
              <a:lnSpc>
                <a:spcPct val="100000"/>
              </a:lnSpc>
              <a:spcBef>
                <a:spcPts val="0"/>
              </a:spcBef>
              <a:spcAft>
                <a:spcPts val="0"/>
              </a:spcAft>
              <a:buClrTx/>
              <a:buSzTx/>
              <a:buFontTx/>
              <a:buAutoNum type="arabicPeriod"/>
              <a:tabLst/>
              <a:defRPr/>
            </a:pPr>
            <a:r>
              <a:rPr lang="en-US" sz="2400" dirty="0">
                <a:solidFill>
                  <a:prstClr val="black"/>
                </a:solidFill>
                <a:latin typeface="Roboto"/>
              </a:rPr>
              <a:t>X=x-y</a:t>
            </a:r>
          </a:p>
          <a:p>
            <a:pPr marL="457200" marR="0" lvl="0" indent="-457200" algn="l" defTabSz="914400" rtl="0" eaLnBrk="1" fontAlgn="base"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black"/>
                </a:solidFill>
                <a:effectLst/>
                <a:uLnTx/>
                <a:uFillTx/>
                <a:latin typeface="Roboto"/>
                <a:ea typeface="+mn-ea"/>
                <a:cs typeface="+mn-cs"/>
              </a:rPr>
              <a:t>Else y=y-x</a:t>
            </a:r>
          </a:p>
          <a:p>
            <a:pPr marL="457200" marR="0" lvl="0" indent="-457200" algn="l" defTabSz="914400" rtl="0" eaLnBrk="1" fontAlgn="base" latinLnBrk="0" hangingPunct="1">
              <a:lnSpc>
                <a:spcPct val="100000"/>
              </a:lnSpc>
              <a:spcBef>
                <a:spcPts val="0"/>
              </a:spcBef>
              <a:spcAft>
                <a:spcPts val="0"/>
              </a:spcAft>
              <a:buClrTx/>
              <a:buSzTx/>
              <a:buFontTx/>
              <a:buAutoNum type="arabicPeriod"/>
              <a:tabLst/>
              <a:defRPr/>
            </a:pPr>
            <a:r>
              <a:rPr lang="en-US" sz="2400" dirty="0">
                <a:solidFill>
                  <a:prstClr val="black"/>
                </a:solidFill>
                <a:latin typeface="Roboto"/>
              </a:rPr>
              <a:t>}</a:t>
            </a:r>
          </a:p>
          <a:p>
            <a:pPr marL="457200" marR="0" lvl="0" indent="-457200" algn="l" defTabSz="914400" rtl="0" eaLnBrk="1" fontAlgn="base"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black"/>
                </a:solidFill>
                <a:effectLst/>
                <a:uLnTx/>
                <a:uFillTx/>
                <a:latin typeface="Roboto"/>
                <a:ea typeface="+mn-ea"/>
                <a:cs typeface="+mn-cs"/>
              </a:rPr>
              <a:t>Return x;</a:t>
            </a:r>
          </a:p>
        </p:txBody>
      </p:sp>
      <p:sp>
        <p:nvSpPr>
          <p:cNvPr id="6" name="Rectangle 5"/>
          <p:cNvSpPr/>
          <p:nvPr/>
        </p:nvSpPr>
        <p:spPr>
          <a:xfrm>
            <a:off x="533400" y="1612866"/>
            <a:ext cx="7696200" cy="11079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Calibri"/>
                <a:ea typeface="+mn-ea"/>
                <a:cs typeface="+mn-cs"/>
              </a:rPr>
              <a:t>PRACTICE PROBLEMS BASED ON CYCLOMATIC COMPLEXITY(Count the number of decision </a:t>
            </a:r>
            <a:r>
              <a:rPr kumimoji="0" lang="en-US" sz="2400" b="1" i="0" u="none" strike="noStrike" kern="1200" cap="none" spc="0" normalizeH="0" baseline="0" noProof="0" dirty="0" err="1">
                <a:ln>
                  <a:noFill/>
                </a:ln>
                <a:solidFill>
                  <a:srgbClr val="0000FF"/>
                </a:solidFill>
                <a:effectLst/>
                <a:uLnTx/>
                <a:uFillTx/>
                <a:latin typeface="Calibri"/>
                <a:ea typeface="+mn-ea"/>
                <a:cs typeface="+mn-cs"/>
              </a:rPr>
              <a:t>st</a:t>
            </a:r>
            <a:r>
              <a:rPr kumimoji="0" lang="en-US" sz="2400" b="1" i="0" u="none" strike="noStrike" kern="1200" cap="none" spc="0" normalizeH="0" baseline="0" noProof="0" dirty="0">
                <a:ln>
                  <a:noFill/>
                </a:ln>
                <a:solidFill>
                  <a:srgbClr val="0000FF"/>
                </a:solidFill>
                <a:effectLst/>
                <a:uLnTx/>
                <a:uFillTx/>
                <a:latin typeface="Calibri"/>
                <a:ea typeface="+mn-ea"/>
                <a:cs typeface="+mn-cs"/>
              </a:rPr>
              <a:t> plus 1)</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a:extLst>
              <a:ext uri="{FF2B5EF4-FFF2-40B4-BE49-F238E27FC236}">
                <a16:creationId xmlns:a16="http://schemas.microsoft.com/office/drawing/2014/main" xmlns="" id="{AAE65093-D243-4C68-ADBB-3D1D41930D06}"/>
              </a:ext>
            </a:extLst>
          </p:cNvPr>
          <p:cNvPicPr>
            <a:picLocks noChangeAspect="1"/>
          </p:cNvPicPr>
          <p:nvPr/>
        </p:nvPicPr>
        <p:blipFill>
          <a:blip r:embed="rId3"/>
          <a:stretch>
            <a:fillRect/>
          </a:stretch>
        </p:blipFill>
        <p:spPr>
          <a:xfrm>
            <a:off x="3826518" y="3352800"/>
            <a:ext cx="2488557" cy="2610091"/>
          </a:xfrm>
          <a:prstGeom prst="rect">
            <a:avLst/>
          </a:prstGeom>
        </p:spPr>
      </p:pic>
      <p:pic>
        <p:nvPicPr>
          <p:cNvPr id="11" name="Picture 10">
            <a:extLst>
              <a:ext uri="{FF2B5EF4-FFF2-40B4-BE49-F238E27FC236}">
                <a16:creationId xmlns:a16="http://schemas.microsoft.com/office/drawing/2014/main" xmlns="" id="{5BF93C14-2636-4464-BCC6-DCC62D13837F}"/>
              </a:ext>
            </a:extLst>
          </p:cNvPr>
          <p:cNvPicPr>
            <a:picLocks noChangeAspect="1"/>
          </p:cNvPicPr>
          <p:nvPr/>
        </p:nvPicPr>
        <p:blipFill>
          <a:blip r:embed="rId4"/>
          <a:stretch>
            <a:fillRect/>
          </a:stretch>
        </p:blipFill>
        <p:spPr>
          <a:xfrm>
            <a:off x="7010400" y="3324225"/>
            <a:ext cx="5063924" cy="2563792"/>
          </a:xfrm>
          <a:prstGeom prst="rect">
            <a:avLst/>
          </a:prstGeom>
        </p:spPr>
      </p:pic>
    </p:spTree>
    <p:extLst>
      <p:ext uri="{BB962C8B-B14F-4D97-AF65-F5344CB8AC3E}">
        <p14:creationId xmlns:p14="http://schemas.microsoft.com/office/powerpoint/2010/main" xmlns="" val="2415510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952500" y="2351530"/>
            <a:ext cx="10287000" cy="658514"/>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Roboto"/>
              <a:ea typeface="+mn-ea"/>
              <a:cs typeface="+mn-cs"/>
            </a:endParaRPr>
          </a:p>
        </p:txBody>
      </p:sp>
      <p:sp>
        <p:nvSpPr>
          <p:cNvPr id="6" name="Rectangle 5"/>
          <p:cNvSpPr/>
          <p:nvPr/>
        </p:nvSpPr>
        <p:spPr>
          <a:xfrm>
            <a:off x="533400" y="1612866"/>
            <a:ext cx="7696200"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solidFill>
                  <a:srgbClr val="303030"/>
                </a:solidFill>
                <a:uLnTx/>
                <a:uFillTx/>
                <a:latin typeface="Arimo"/>
                <a:ea typeface="+mn-ea"/>
                <a:cs typeface="+mn-cs"/>
              </a:rPr>
              <a:t>Pro</a:t>
            </a:r>
            <a:r>
              <a:rPr lang="en-US" sz="2400" dirty="0" err="1">
                <a:solidFill>
                  <a:srgbClr val="303030"/>
                </a:solidFill>
                <a:latin typeface="Arimo"/>
              </a:rPr>
              <a:t>blem</a:t>
            </a:r>
            <a:r>
              <a:rPr lang="en-US" sz="2400" dirty="0">
                <a:solidFill>
                  <a:srgbClr val="303030"/>
                </a:solidFill>
                <a:latin typeface="Arimo"/>
              </a:rPr>
              <a:t> 4</a:t>
            </a:r>
            <a:endParaRPr kumimoji="0" lang="en-US" sz="2400" b="1" i="0" u="none" strike="noStrike" kern="1200" cap="none" spc="0" normalizeH="0" baseline="0" noProof="0" dirty="0">
              <a:ln>
                <a:noFill/>
              </a:ln>
              <a:solidFill>
                <a:srgbClr val="0000FF"/>
              </a:solidFill>
              <a:effectLst/>
              <a:uLnTx/>
              <a:uFillTx/>
              <a:latin typeface="Calibri"/>
              <a:ea typeface="+mn-ea"/>
              <a:cs typeface="+mn-cs"/>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0" name="TextBox 9">
            <a:extLst>
              <a:ext uri="{FF2B5EF4-FFF2-40B4-BE49-F238E27FC236}">
                <a16:creationId xmlns:a16="http://schemas.microsoft.com/office/drawing/2014/main" xmlns="" id="{0F0C9EC9-B89C-456E-972D-8C048025CA0A}"/>
              </a:ext>
            </a:extLst>
          </p:cNvPr>
          <p:cNvSpPr txBox="1"/>
          <p:nvPr/>
        </p:nvSpPr>
        <p:spPr>
          <a:xfrm>
            <a:off x="304801" y="2874260"/>
            <a:ext cx="3505200" cy="2862322"/>
          </a:xfrm>
          <a:prstGeom prst="rect">
            <a:avLst/>
          </a:prstGeom>
          <a:noFill/>
        </p:spPr>
        <p:txBody>
          <a:bodyPr wrap="square">
            <a:spAutoFit/>
          </a:bodyPr>
          <a:lstStyle/>
          <a:p>
            <a:pPr algn="l" fontAlgn="base"/>
            <a:r>
              <a:rPr lang="en-US" b="1" i="0" u="sng" dirty="0">
                <a:solidFill>
                  <a:srgbClr val="303030"/>
                </a:solidFill>
                <a:effectLst/>
                <a:latin typeface="Roboto Condensed"/>
              </a:rPr>
              <a:t>Find the Cyclomatic Complexity for the Control flow graph</a:t>
            </a:r>
          </a:p>
          <a:p>
            <a:pPr algn="l" fontAlgn="base"/>
            <a:endParaRPr lang="en-US" b="1" u="sng" dirty="0">
              <a:solidFill>
                <a:srgbClr val="303030"/>
              </a:solidFill>
              <a:latin typeface="Roboto Condensed"/>
            </a:endParaRPr>
          </a:p>
          <a:p>
            <a:r>
              <a:rPr lang="en-IN" sz="1800" b="0" i="0" u="none" strike="noStrike" baseline="0" dirty="0">
                <a:solidFill>
                  <a:srgbClr val="000000"/>
                </a:solidFill>
                <a:latin typeface="Arial" panose="020B0604020202020204" pitchFamily="34" charset="0"/>
              </a:rPr>
              <a:t>Paths </a:t>
            </a:r>
          </a:p>
          <a:p>
            <a:r>
              <a:rPr lang="en-IN" sz="1800" b="0" i="0" u="none" strike="noStrike" baseline="0" dirty="0">
                <a:solidFill>
                  <a:srgbClr val="000000"/>
                </a:solidFill>
                <a:latin typeface="Arial" panose="020B0604020202020204" pitchFamily="34" charset="0"/>
              </a:rPr>
              <a:t>• path 1: 1-11 </a:t>
            </a:r>
          </a:p>
          <a:p>
            <a:r>
              <a:rPr lang="en-IN" sz="1800" b="0" i="0" u="none" strike="noStrike" baseline="0" dirty="0">
                <a:solidFill>
                  <a:srgbClr val="000000"/>
                </a:solidFill>
                <a:latin typeface="Arial" panose="020B0604020202020204" pitchFamily="34" charset="0"/>
              </a:rPr>
              <a:t>• path 2: 1-2-3-4-5-10-1-11 </a:t>
            </a:r>
          </a:p>
          <a:p>
            <a:r>
              <a:rPr lang="en-IN" sz="1800" b="0" i="0" u="none" strike="noStrike" baseline="0" dirty="0">
                <a:solidFill>
                  <a:srgbClr val="000000"/>
                </a:solidFill>
                <a:latin typeface="Arial" panose="020B0604020202020204" pitchFamily="34" charset="0"/>
              </a:rPr>
              <a:t>• path 3: 1-2-3-6-8-9-10-1-11 </a:t>
            </a:r>
          </a:p>
          <a:p>
            <a:r>
              <a:rPr lang="en-IN" sz="1800" b="0" i="0" u="none" strike="noStrike" baseline="0" dirty="0">
                <a:solidFill>
                  <a:srgbClr val="000000"/>
                </a:solidFill>
                <a:latin typeface="Arial" panose="020B0604020202020204" pitchFamily="34" charset="0"/>
              </a:rPr>
              <a:t>• path 4: 1-2-3-6-7-9-10-1-11 </a:t>
            </a:r>
          </a:p>
          <a:p>
            <a:pPr algn="l" fontAlgn="base"/>
            <a:endParaRPr lang="en-US" b="0" i="0" dirty="0">
              <a:solidFill>
                <a:srgbClr val="303030"/>
              </a:solidFill>
              <a:effectLst/>
              <a:latin typeface="Arimo"/>
            </a:endParaRPr>
          </a:p>
        </p:txBody>
      </p:sp>
      <p:pic>
        <p:nvPicPr>
          <p:cNvPr id="12" name="Picture 11">
            <a:extLst>
              <a:ext uri="{FF2B5EF4-FFF2-40B4-BE49-F238E27FC236}">
                <a16:creationId xmlns:a16="http://schemas.microsoft.com/office/drawing/2014/main" xmlns="" id="{060EB375-420D-49C5-A580-7B00B0FEC9C6}"/>
              </a:ext>
            </a:extLst>
          </p:cNvPr>
          <p:cNvPicPr>
            <a:picLocks noChangeAspect="1"/>
          </p:cNvPicPr>
          <p:nvPr/>
        </p:nvPicPr>
        <p:blipFill>
          <a:blip r:embed="rId3"/>
          <a:stretch>
            <a:fillRect/>
          </a:stretch>
        </p:blipFill>
        <p:spPr>
          <a:xfrm>
            <a:off x="3541785" y="2448810"/>
            <a:ext cx="8678790" cy="3505200"/>
          </a:xfrm>
          <a:prstGeom prst="rect">
            <a:avLst/>
          </a:prstGeom>
        </p:spPr>
      </p:pic>
    </p:spTree>
    <p:extLst>
      <p:ext uri="{BB962C8B-B14F-4D97-AF65-F5344CB8AC3E}">
        <p14:creationId xmlns:p14="http://schemas.microsoft.com/office/powerpoint/2010/main" xmlns="" val="2363330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1951529"/>
            <a:ext cx="677909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Problem 5</a:t>
            </a: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098" name="Picture 2">
            <a:extLst>
              <a:ext uri="{FF2B5EF4-FFF2-40B4-BE49-F238E27FC236}">
                <a16:creationId xmlns:a16="http://schemas.microsoft.com/office/drawing/2014/main" xmlns="" id="{9A5B7C79-70E8-4A1A-8415-B85A1FCE26E6}"/>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81200" y="2667000"/>
            <a:ext cx="7391400" cy="362418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6777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1951529"/>
            <a:ext cx="10711305" cy="4862870"/>
          </a:xfrm>
          <a:prstGeom prst="rect">
            <a:avLst/>
          </a:prstGeom>
        </p:spPr>
        <p:txBody>
          <a:bodyPr wrap="square">
            <a:spAutoFit/>
          </a:bodyPr>
          <a:lstStyle/>
          <a:p>
            <a:pPr algn="just">
              <a:defRPr/>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rPr>
              <a:t>Graph Matrix</a:t>
            </a:r>
          </a:p>
          <a:p>
            <a:pPr algn="l"/>
            <a:endParaRPr lang="en-IN" sz="1800" b="0" i="0" u="none" strike="noStrike" baseline="0" dirty="0">
              <a:solidFill>
                <a:srgbClr val="000000"/>
              </a:solidFill>
              <a:latin typeface="Arial" panose="020B0604020202020204" pitchFamily="34" charset="0"/>
            </a:endParaRPr>
          </a:p>
          <a:p>
            <a:pPr marL="742950" lvl="1" indent="-285750" algn="just">
              <a:buFont typeface="Wingdings" panose="05000000000000000000" pitchFamily="2" charset="2"/>
              <a:buChar char="Ø"/>
            </a:pPr>
            <a:r>
              <a:rPr lang="en-US" sz="2000" b="0" i="0" u="none" strike="noStrike" baseline="0" dirty="0">
                <a:solidFill>
                  <a:srgbClr val="000000"/>
                </a:solidFill>
              </a:rPr>
              <a:t>A graph matrix is a square matrix whose size (i.e., number of rows and columns) is equal to the number of nodes on the flow graph. </a:t>
            </a:r>
          </a:p>
          <a:p>
            <a:pPr marL="742950" lvl="1" indent="-285750" algn="just">
              <a:buFont typeface="Wingdings" panose="05000000000000000000" pitchFamily="2" charset="2"/>
              <a:buChar char="Ø"/>
            </a:pPr>
            <a:r>
              <a:rPr lang="en-US" sz="2000" b="0" i="0" u="none" strike="noStrike" baseline="0" dirty="0">
                <a:solidFill>
                  <a:srgbClr val="000000"/>
                </a:solidFill>
              </a:rPr>
              <a:t>Each row and column corresponds to an identified node, and matrix entries correspond to connections (an edge) between nodes. </a:t>
            </a:r>
          </a:p>
          <a:p>
            <a:pPr marL="742950" lvl="1" indent="-285750" algn="just">
              <a:buFont typeface="Wingdings" panose="05000000000000000000" pitchFamily="2" charset="2"/>
              <a:buChar char="Ø"/>
            </a:pPr>
            <a:r>
              <a:rPr lang="en-US" sz="2000" b="0" i="0" u="none" strike="noStrike" baseline="0" dirty="0">
                <a:solidFill>
                  <a:srgbClr val="000000"/>
                </a:solidFill>
              </a:rPr>
              <a:t>A simple example of a flow graph and its corresponding graph matrix </a:t>
            </a:r>
          </a:p>
          <a:p>
            <a:pPr marL="742950" lvl="1" indent="-285750" algn="just">
              <a:buFont typeface="Wingdings" panose="05000000000000000000" pitchFamily="2" charset="2"/>
              <a:buChar char="Ø"/>
            </a:pPr>
            <a:r>
              <a:rPr lang="en-US" sz="2000" b="0" i="0" u="none" strike="noStrike" baseline="0" dirty="0">
                <a:solidFill>
                  <a:srgbClr val="000000"/>
                </a:solidFill>
              </a:rPr>
              <a:t>Each node on the flow graph is identified by numbers, while each edge is identified by letters. </a:t>
            </a:r>
          </a:p>
          <a:p>
            <a:pPr marL="742950" lvl="1" indent="-285750" algn="just">
              <a:buFont typeface="Wingdings" panose="05000000000000000000" pitchFamily="2" charset="2"/>
              <a:buChar char="Ø"/>
            </a:pPr>
            <a:r>
              <a:rPr lang="en-US" sz="2000" b="0" i="0" u="none" strike="noStrike" baseline="0" dirty="0">
                <a:solidFill>
                  <a:srgbClr val="000000"/>
                </a:solidFill>
              </a:rPr>
              <a:t>A letter entry is made in the matrix to correspond to a connection between two nodes. node 3 is connected to node 4 by edge b </a:t>
            </a:r>
          </a:p>
          <a:p>
            <a:pPr marL="742950" lvl="1" indent="-285750" algn="just">
              <a:buFont typeface="Wingdings" panose="05000000000000000000" pitchFamily="2" charset="2"/>
              <a:buChar char="Ø"/>
            </a:pPr>
            <a:r>
              <a:rPr lang="en-US" sz="2000" b="0" i="0" u="none" strike="noStrike" baseline="0" dirty="0">
                <a:solidFill>
                  <a:srgbClr val="000000"/>
                </a:solidFill>
              </a:rPr>
              <a:t>The graph matrix is nothing more than a tabular representation of a flow graph. by adding a link weight to each matrix entry, the graph matrix can become a powerful tool for evaluating program control structure during testing. </a:t>
            </a:r>
          </a:p>
          <a:p>
            <a:pPr algn="just">
              <a:defRPr/>
            </a:pPr>
            <a:endParaRPr lang="en-IN" sz="2400" b="1"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2476623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1951529"/>
            <a:ext cx="10711305" cy="418576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2400" b="1"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Times New Roman" panose="02020603050405020304" pitchFamily="18" charset="0"/>
              </a:rPr>
              <a:t>Graph Matrix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ea typeface="+mn-ea"/>
                <a:cs typeface="+mn-cs"/>
              </a:rPr>
              <a:t>The link weight provides additional information about control flow</a:t>
            </a:r>
            <a:r>
              <a:rPr lang="en-US" sz="2000" dirty="0">
                <a:solidFill>
                  <a:srgbClr val="000000"/>
                </a:solidFill>
              </a:rPr>
              <a:t> </a:t>
            </a:r>
            <a:r>
              <a:rPr kumimoji="0" lang="en-US" sz="2000" b="0" i="0" u="none" strike="noStrike" kern="1200" cap="none" spc="0" normalizeH="0" baseline="0" noProof="0" dirty="0">
                <a:ln>
                  <a:noFill/>
                </a:ln>
                <a:solidFill>
                  <a:srgbClr val="000000"/>
                </a:solidFill>
                <a:effectLst/>
                <a:uLnTx/>
                <a:uFillTx/>
                <a:ea typeface="+mn-ea"/>
                <a:cs typeface="+mn-cs"/>
              </a:rPr>
              <a:t>form, the link weight is 1 (a connection exists) or 0 (a connection does not exist). </a:t>
            </a:r>
          </a:p>
          <a:p>
            <a:pPr marL="742950" lvl="1" indent="-285750">
              <a:buFont typeface="Wingdings" panose="05000000000000000000" pitchFamily="2" charset="2"/>
              <a:buChar char="Ø"/>
            </a:pPr>
            <a:r>
              <a:rPr lang="en-US" sz="2000" b="0" i="0" u="none" strike="noStrike" baseline="0" dirty="0">
                <a:solidFill>
                  <a:srgbClr val="000000"/>
                </a:solidFill>
              </a:rPr>
              <a:t>Each letter has been replaced with a 1, indicating that a connection exists (zeros have been excluded for clarity).Represented in this form, the graph matrix is called a connection matrix. </a:t>
            </a:r>
          </a:p>
          <a:p>
            <a:pPr marL="742950" lvl="1" indent="-285750">
              <a:buFont typeface="Wingdings" panose="05000000000000000000" pitchFamily="2" charset="2"/>
              <a:buChar char="Ø"/>
            </a:pPr>
            <a:r>
              <a:rPr lang="en-US" sz="2000" b="0" i="0" u="none" strike="noStrike" baseline="0" dirty="0">
                <a:solidFill>
                  <a:srgbClr val="000000"/>
                </a:solidFill>
              </a:rPr>
              <a:t>Each row with two or more entries represents a predicate node. Therefore, performing the arithmetic shown to the right of the connection matrix provides us with still another method for determining cyclomatic complexity </a:t>
            </a:r>
          </a:p>
          <a:p>
            <a:pPr marL="742950" marR="0" lvl="1"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2193796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1951529"/>
            <a:ext cx="5486401" cy="83099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2400" b="1"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Times New Roman" panose="02020603050405020304" pitchFamily="18" charset="0"/>
              </a:rPr>
              <a:t>Graph Matrix</a:t>
            </a:r>
            <a:endParaRPr kumimoji="0" lang="en-IN" sz="2400" b="1"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xmlns="" id="{4CD55151-7FCC-4364-8759-AB2E900A0667}"/>
              </a:ext>
            </a:extLst>
          </p:cNvPr>
          <p:cNvPicPr>
            <a:picLocks noChangeAspect="1"/>
          </p:cNvPicPr>
          <p:nvPr/>
        </p:nvPicPr>
        <p:blipFill>
          <a:blip r:embed="rId3"/>
          <a:stretch>
            <a:fillRect/>
          </a:stretch>
        </p:blipFill>
        <p:spPr>
          <a:xfrm>
            <a:off x="376237" y="2667000"/>
            <a:ext cx="11439525" cy="3462337"/>
          </a:xfrm>
          <a:prstGeom prst="rect">
            <a:avLst/>
          </a:prstGeom>
        </p:spPr>
      </p:pic>
    </p:spTree>
    <p:extLst>
      <p:ext uri="{BB962C8B-B14F-4D97-AF65-F5344CB8AC3E}">
        <p14:creationId xmlns:p14="http://schemas.microsoft.com/office/powerpoint/2010/main" xmlns="" val="2894342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1951529"/>
            <a:ext cx="5486401" cy="83099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lang="en-US" sz="2400" b="1" dirty="0">
                <a:solidFill>
                  <a:srgbClr val="0000FF"/>
                </a:solidFill>
                <a:latin typeface="Calibri" panose="020F0502020204030204" pitchFamily="34" charset="0"/>
                <a:cs typeface="Times New Roman" panose="02020603050405020304" pitchFamily="18" charset="0"/>
              </a:rPr>
              <a:t>Connection</a:t>
            </a:r>
            <a:r>
              <a:rPr kumimoji="0" lang="en-US" sz="2400" b="1"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Times New Roman" panose="02020603050405020304" pitchFamily="18" charset="0"/>
              </a:rPr>
              <a:t> Matrix</a:t>
            </a:r>
            <a:endParaRPr kumimoji="0" lang="en-IN" sz="2400" b="1" i="0" u="none" strike="noStrike" kern="1200" cap="none" spc="0" normalizeH="0" baseline="0" noProof="0" dirty="0">
              <a:ln>
                <a:noFill/>
              </a:ln>
              <a:solidFill>
                <a:srgbClr val="0000F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A062FAA3-CD3F-40BD-9BA6-0A1C0BB90F3D}"/>
              </a:ext>
            </a:extLst>
          </p:cNvPr>
          <p:cNvPicPr>
            <a:picLocks noChangeAspect="1"/>
          </p:cNvPicPr>
          <p:nvPr/>
        </p:nvPicPr>
        <p:blipFill>
          <a:blip r:embed="rId3"/>
          <a:stretch>
            <a:fillRect/>
          </a:stretch>
        </p:blipFill>
        <p:spPr>
          <a:xfrm>
            <a:off x="1938337" y="2666999"/>
            <a:ext cx="8315325" cy="3276601"/>
          </a:xfrm>
          <a:prstGeom prst="rect">
            <a:avLst/>
          </a:prstGeom>
        </p:spPr>
      </p:pic>
    </p:spTree>
    <p:extLst>
      <p:ext uri="{BB962C8B-B14F-4D97-AF65-F5344CB8AC3E}">
        <p14:creationId xmlns:p14="http://schemas.microsoft.com/office/powerpoint/2010/main" xmlns="" val="4289469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55600" y="2080131"/>
            <a:ext cx="10406505" cy="34163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1" i="0" u="none" strike="noStrike" baseline="0" dirty="0">
                <a:solidFill>
                  <a:srgbClr val="0000FF"/>
                </a:solidFill>
              </a:rPr>
              <a:t>Control Structure Testing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A3A3A"/>
              </a:solidFill>
              <a:effectLst/>
              <a:uLnTx/>
              <a:uFillTx/>
              <a:latin typeface="Work Sans"/>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effectLst/>
              </a:rPr>
              <a:t>Control structure testing is used to increase the coverage area by testing various control structures present in the program. The different types of testing performed under control structure testing are as follows</a:t>
            </a:r>
          </a:p>
          <a:p>
            <a:pPr marL="1371600" lvl="2" indent="-457200" algn="just">
              <a:buFont typeface="+mj-lt"/>
              <a:buAutoNum type="arabicPeriod"/>
              <a:defRPr/>
            </a:pPr>
            <a:r>
              <a:rPr kumimoji="0" lang="en-US" sz="2400" b="1" u="none" strike="noStrike" kern="1200" cap="none" spc="175" normalizeH="0" baseline="0" noProof="0" dirty="0">
                <a:ln>
                  <a:noFill/>
                </a:ln>
                <a:solidFill>
                  <a:srgbClr val="FF0000"/>
                </a:solidFill>
                <a:uLnTx/>
                <a:uFillTx/>
                <a:ea typeface="+mn-ea"/>
                <a:cs typeface="Times New Roman" pitchFamily="18" charset="0"/>
              </a:rPr>
              <a:t>Condition Testing</a:t>
            </a:r>
          </a:p>
          <a:p>
            <a:pPr marL="1371600" lvl="2" indent="-457200" algn="just">
              <a:buFont typeface="+mj-lt"/>
              <a:buAutoNum type="arabicPeriod"/>
              <a:defRPr/>
            </a:pPr>
            <a:r>
              <a:rPr lang="en-US" sz="2400" b="1" i="0" spc="175" dirty="0">
                <a:solidFill>
                  <a:srgbClr val="FF0000"/>
                </a:solidFill>
                <a:effectLst/>
                <a:cs typeface="Times New Roman" pitchFamily="18" charset="0"/>
              </a:rPr>
              <a:t>Data flow Testing</a:t>
            </a:r>
          </a:p>
          <a:p>
            <a:pPr marL="1371600" lvl="2" indent="-457200" algn="just">
              <a:buFont typeface="+mj-lt"/>
              <a:buAutoNum type="arabicPeriod"/>
              <a:defRPr/>
            </a:pPr>
            <a:r>
              <a:rPr kumimoji="0" lang="en-US" sz="2400" b="1" u="none" strike="noStrike" kern="1200" cap="none" spc="175" normalizeH="0" baseline="0" noProof="0" dirty="0">
                <a:ln>
                  <a:noFill/>
                </a:ln>
                <a:solidFill>
                  <a:srgbClr val="FF0000"/>
                </a:solidFill>
                <a:uLnTx/>
                <a:uFillTx/>
                <a:ea typeface="+mn-ea"/>
                <a:cs typeface="Times New Roman" pitchFamily="18" charset="0"/>
              </a:rPr>
              <a:t>Loop Testing</a:t>
            </a:r>
            <a:endParaRPr kumimoji="0" lang="en-GB" sz="2400" b="1" i="0" u="none" strike="noStrike" kern="1200" cap="none" spc="175" normalizeH="0" baseline="0" noProof="0" dirty="0">
              <a:ln>
                <a:noFill/>
              </a:ln>
              <a:solidFill>
                <a:srgbClr val="FF0000"/>
              </a:solidFill>
              <a:effectLst/>
              <a:uLnTx/>
              <a:uFillTx/>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261543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55600" y="2080131"/>
            <a:ext cx="10406505" cy="30469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Condition Testing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A3A3A"/>
              </a:solidFill>
              <a:effectLst/>
              <a:uLnTx/>
              <a:uFillTx/>
              <a:latin typeface="Work Sans"/>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effectLst/>
              </a:rPr>
              <a:t>It is a test cased design method, which ensures that the logical condition and decision statements are free from errors. </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effectLst/>
              </a:rPr>
              <a:t>The errors present in logical conditions can be incorrect </a:t>
            </a:r>
            <a:r>
              <a:rPr lang="en-US" sz="2400" b="0" i="0" dirty="0" err="1">
                <a:effectLst/>
              </a:rPr>
              <a:t>boolean</a:t>
            </a:r>
            <a:r>
              <a:rPr lang="en-US" sz="2400" b="0" i="0" dirty="0">
                <a:effectLst/>
              </a:rPr>
              <a:t> operators, missing parenthesis in a </a:t>
            </a:r>
            <a:r>
              <a:rPr lang="en-US" sz="2400" b="0" i="0" dirty="0" err="1">
                <a:effectLst/>
              </a:rPr>
              <a:t>booleans</a:t>
            </a:r>
            <a:r>
              <a:rPr lang="en-US" sz="2400" b="0" i="0" dirty="0">
                <a:effectLst/>
              </a:rPr>
              <a:t> expression, error in relational operators, arithmetic expressions, and so 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52992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55600" y="2080131"/>
            <a:ext cx="10845800" cy="48320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Condition Testing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The common types of logical conditions that are tested using condition testing are-</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just"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 relation expression, like E1 op E2 where ‘E1’ and ‘E2’ are arithmetic expressions and ‘OP’ is an operator.</a:t>
            </a:r>
          </a:p>
          <a:p>
            <a:pPr marL="800100" marR="0" lvl="1" indent="-342900" algn="just"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 simple condition like any relational expression preceded by a NOT (~) operator.</a:t>
            </a:r>
            <a:br>
              <a:rPr kumimoji="0" lang="en-US" sz="2000" b="0" i="0" u="none" strike="noStrike" kern="1200" cap="none" spc="0" normalizeH="0" baseline="0" noProof="0" dirty="0">
                <a:ln>
                  <a:noFill/>
                </a:ln>
                <a:solidFill>
                  <a:prstClr val="black"/>
                </a:solidFill>
                <a:effectLst/>
                <a:uLnTx/>
                <a:uFillTx/>
                <a:latin typeface="Calibri"/>
                <a:ea typeface="+mn-ea"/>
                <a:cs typeface="+mn-cs"/>
              </a:rPr>
            </a:br>
            <a:r>
              <a:rPr kumimoji="0" lang="en-US" sz="2000" b="0" i="0" u="none" strike="noStrike" kern="1200" cap="none" spc="0" normalizeH="0" baseline="0" noProof="0" dirty="0">
                <a:ln>
                  <a:noFill/>
                </a:ln>
                <a:solidFill>
                  <a:prstClr val="black"/>
                </a:solidFill>
                <a:effectLst/>
                <a:uLnTx/>
                <a:uFillTx/>
                <a:latin typeface="Calibri"/>
                <a:ea typeface="+mn-ea"/>
                <a:cs typeface="+mn-cs"/>
              </a:rPr>
              <a:t>For example, (~E1) where ‘E1’ is an arithmetic expression and ‘~’ denotes NOT operator.</a:t>
            </a:r>
          </a:p>
          <a:p>
            <a:pPr marL="800100" marR="0" lvl="1" indent="-342900" algn="just"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 compound condition consists of two or more simple conditions, Boolean operator</a:t>
            </a:r>
            <a:br>
              <a:rPr kumimoji="0" lang="en-US" sz="2000" b="0" i="0" u="none" strike="noStrike" kern="1200" cap="none" spc="0" normalizeH="0" baseline="0" noProof="0" dirty="0">
                <a:ln>
                  <a:noFill/>
                </a:ln>
                <a:solidFill>
                  <a:prstClr val="black"/>
                </a:solidFill>
                <a:effectLst/>
                <a:uLnTx/>
                <a:uFillTx/>
                <a:latin typeface="Calibri"/>
                <a:ea typeface="+mn-ea"/>
                <a:cs typeface="+mn-cs"/>
              </a:rPr>
            </a:br>
            <a:r>
              <a:rPr kumimoji="0" lang="en-US" sz="2000" b="0" i="0" u="none" strike="noStrike" kern="1200" cap="none" spc="0" normalizeH="0" baseline="0" noProof="0" dirty="0">
                <a:ln>
                  <a:noFill/>
                </a:ln>
                <a:solidFill>
                  <a:prstClr val="black"/>
                </a:solidFill>
                <a:effectLst/>
                <a:uLnTx/>
                <a:uFillTx/>
                <a:latin typeface="Calibri"/>
                <a:ea typeface="+mn-ea"/>
                <a:cs typeface="+mn-cs"/>
              </a:rPr>
              <a:t>For example, (E1 &amp; E2)|(E2 &amp; E3) where E1, E2, E3 denote arithmetic expression and ‘&amp;’ and ‘|’ denote AND or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OR</a:t>
            </a:r>
            <a:r>
              <a:rPr kumimoji="0" lang="en-US" sz="2000" b="0" i="0" u="none" strike="noStrike" kern="1200" cap="none" spc="0" normalizeH="0" baseline="0" noProof="0" dirty="0">
                <a:ln>
                  <a:noFill/>
                </a:ln>
                <a:solidFill>
                  <a:prstClr val="black"/>
                </a:solidFill>
                <a:effectLst/>
                <a:uLnTx/>
                <a:uFillTx/>
                <a:latin typeface="Calibri"/>
                <a:ea typeface="+mn-ea"/>
                <a:cs typeface="+mn-cs"/>
              </a:rPr>
              <a:t> operators.</a:t>
            </a:r>
          </a:p>
          <a:p>
            <a:pPr marL="800100" marR="0" lvl="1" indent="-342900" algn="just"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 Boolean expression consists of operands and a Boolean operator like ‘AND’, OR, NOT.</a:t>
            </a:r>
            <a:br>
              <a:rPr kumimoji="0" lang="en-US" sz="2000" b="0" i="0" u="none" strike="noStrike" kern="1200" cap="none" spc="0" normalizeH="0" baseline="0" noProof="0" dirty="0">
                <a:ln>
                  <a:noFill/>
                </a:ln>
                <a:solidFill>
                  <a:prstClr val="black"/>
                </a:solidFill>
                <a:effectLst/>
                <a:uLnTx/>
                <a:uFillTx/>
                <a:latin typeface="Calibri"/>
                <a:ea typeface="+mn-ea"/>
                <a:cs typeface="+mn-cs"/>
              </a:rPr>
            </a:br>
            <a:r>
              <a:rPr kumimoji="0" lang="en-US" sz="2000" b="0" i="0" u="none" strike="noStrike" kern="1200" cap="none" spc="0" normalizeH="0" baseline="0" noProof="0" dirty="0">
                <a:ln>
                  <a:noFill/>
                </a:ln>
                <a:solidFill>
                  <a:prstClr val="black"/>
                </a:solidFill>
                <a:effectLst/>
                <a:uLnTx/>
                <a:uFillTx/>
                <a:latin typeface="Calibri"/>
                <a:ea typeface="+mn-ea"/>
                <a:cs typeface="+mn-cs"/>
              </a:rPr>
              <a:t>For example, ‘A|B’ is a Boolean expression where ‘A’ and ‘B’ denote operands and | denotes OR operator.</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387386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304800" y="2553555"/>
            <a:ext cx="11277600" cy="1397177"/>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Chrome, </a:t>
            </a:r>
            <a:r>
              <a:rPr kumimoji="0" lang="en-US" sz="2400" b="0" i="0" u="none" strike="noStrike" kern="1200" cap="none" spc="0" normalizeH="0" baseline="0" noProof="0" dirty="0" err="1">
                <a:ln>
                  <a:noFill/>
                </a:ln>
                <a:solidFill>
                  <a:srgbClr val="000000"/>
                </a:solidFill>
                <a:effectLst/>
                <a:uLnTx/>
                <a:uFillTx/>
                <a:latin typeface="Calibri"/>
                <a:ea typeface="+mn-ea"/>
                <a:cs typeface="+mn-cs"/>
              </a:rPr>
              <a:t>firefox</a:t>
            </a:r>
            <a:r>
              <a:rPr kumimoji="0" lang="en-US" sz="2400" b="0" i="0" u="none" strike="noStrike" kern="1200" cap="none" spc="0" normalizeH="0" baseline="0" noProof="0" dirty="0">
                <a:ln>
                  <a:noFill/>
                </a:ln>
                <a:solidFill>
                  <a:srgbClr val="000000"/>
                </a:solidFill>
                <a:effectLst/>
                <a:uLnTx/>
                <a:uFillTx/>
                <a:latin typeface="Calibri"/>
                <a:ea typeface="+mn-ea"/>
                <a:cs typeface="+mn-cs"/>
              </a:rPr>
              <a:t>, IE, Media Player-Installed  Software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Operating System-System Software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Gmail Application, Facebook-Web Application Software Run in the browser</a:t>
            </a:r>
          </a:p>
        </p:txBody>
      </p:sp>
      <p:sp>
        <p:nvSpPr>
          <p:cNvPr id="6" name="Rectangle 5"/>
          <p:cNvSpPr/>
          <p:nvPr/>
        </p:nvSpPr>
        <p:spPr>
          <a:xfrm>
            <a:off x="172978" y="1790700"/>
            <a:ext cx="10495022"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ea typeface="+mn-ea"/>
                <a:cs typeface="+mn-cs"/>
              </a:rPr>
              <a:t>Software Types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2400" b="1" dirty="0">
                <a:solidFill>
                  <a:srgbClr val="0000FF"/>
                </a:solidFill>
              </a:rPr>
              <a:t>	</a:t>
            </a:r>
            <a:endParaRPr kumimoji="0" lang="en-IN" sz="2000" i="0" u="none" strike="noStrike" kern="1200" cap="none" spc="0" normalizeH="0" baseline="0" noProof="0" dirty="0">
              <a:ln>
                <a:noFill/>
              </a:ln>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2400" b="1" dirty="0">
              <a:solidFill>
                <a:srgbClr val="0000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ea typeface="+mn-ea"/>
                <a:cs typeface="+mn-cs"/>
              </a:rPr>
              <a:t> </a:t>
            </a:r>
            <a:endParaRPr kumimoji="0" lang="en-US" sz="2400" b="1" i="0" u="none" strike="noStrike" kern="1200" cap="none" spc="0" normalizeH="0" baseline="0" noProof="0" dirty="0">
              <a:ln>
                <a:noFill/>
              </a:ln>
              <a:solidFill>
                <a:srgbClr val="0000FF"/>
              </a:solidFill>
              <a:effectLst/>
              <a:uLnTx/>
              <a:uFillTx/>
              <a:ea typeface="+mn-ea"/>
              <a:cs typeface="+mn-cs"/>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7796952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55600" y="2080131"/>
            <a:ext cx="10845800" cy="33547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err="1">
                <a:ln>
                  <a:noFill/>
                </a:ln>
                <a:solidFill>
                  <a:srgbClr val="0000FF"/>
                </a:solidFill>
                <a:effectLst/>
                <a:uLnTx/>
                <a:uFillTx/>
                <a:latin typeface="Calibri"/>
                <a:ea typeface="+mn-ea"/>
                <a:cs typeface="+mn-cs"/>
              </a:rPr>
              <a:t>Dat</a:t>
            </a:r>
            <a:r>
              <a:rPr lang="en-IN" sz="2400" b="1" dirty="0">
                <a:solidFill>
                  <a:srgbClr val="0000FF"/>
                </a:solidFill>
                <a:latin typeface="Calibri"/>
              </a:rPr>
              <a:t>a Flow</a:t>
            </a:r>
            <a:r>
              <a:rPr kumimoji="0" lang="en-IN" sz="2400" b="1" i="0" u="none" strike="noStrike" kern="1200" cap="none" spc="0" normalizeH="0" baseline="0" noProof="0" dirty="0">
                <a:ln>
                  <a:noFill/>
                </a:ln>
                <a:solidFill>
                  <a:srgbClr val="0000FF"/>
                </a:solidFill>
                <a:effectLst/>
                <a:uLnTx/>
                <a:uFillTx/>
                <a:latin typeface="Calibri"/>
                <a:ea typeface="+mn-ea"/>
                <a:cs typeface="+mn-cs"/>
              </a:rPr>
              <a:t> Testing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285750" indent="-285750">
              <a:buFont typeface="Wingdings" panose="05000000000000000000" pitchFamily="2" charset="2"/>
              <a:buChar char="Ø"/>
            </a:pPr>
            <a:r>
              <a:rPr lang="en-US" sz="2000" b="0" i="0" u="none" strike="noStrike" baseline="0" dirty="0">
                <a:solidFill>
                  <a:srgbClr val="000000"/>
                </a:solidFill>
              </a:rPr>
              <a:t>The data flow testing method selects test paths of a program according to the locations of definitions and uses of variables in the program </a:t>
            </a:r>
          </a:p>
          <a:p>
            <a:pPr marL="285750" indent="-285750">
              <a:buFont typeface="Wingdings" panose="05000000000000000000" pitchFamily="2" charset="2"/>
              <a:buChar char="Ø"/>
            </a:pPr>
            <a:r>
              <a:rPr lang="en-US" sz="2000" b="0" i="0" u="none" strike="noStrike" baseline="0" dirty="0">
                <a:solidFill>
                  <a:srgbClr val="000000"/>
                </a:solidFill>
              </a:rPr>
              <a:t>It is a form of structural testing and a White Box testing technique that focuses on program variables and the paths: </a:t>
            </a:r>
          </a:p>
          <a:p>
            <a:pPr marL="1200150" lvl="2" indent="-285750">
              <a:buFont typeface="Wingdings" panose="05000000000000000000" pitchFamily="2" charset="2"/>
              <a:buChar char="Ø"/>
            </a:pPr>
            <a:r>
              <a:rPr lang="en-US" sz="2000" b="0" i="0" u="none" strike="noStrike" baseline="0" dirty="0">
                <a:solidFill>
                  <a:srgbClr val="000000"/>
                </a:solidFill>
              </a:rPr>
              <a:t>From the point where a variable, v, is defined or assigned a value </a:t>
            </a:r>
          </a:p>
          <a:p>
            <a:pPr marL="1200150" lvl="2" indent="-285750">
              <a:buFont typeface="Wingdings" panose="05000000000000000000" pitchFamily="2" charset="2"/>
              <a:buChar char="Ø"/>
            </a:pPr>
            <a:r>
              <a:rPr lang="en-US" sz="2000" b="0" i="0" u="none" strike="noStrike" baseline="0" dirty="0">
                <a:solidFill>
                  <a:srgbClr val="000000"/>
                </a:solidFill>
              </a:rPr>
              <a:t>To the point where that variable, v, is used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1611824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55600" y="2080131"/>
            <a:ext cx="10406505" cy="390876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Data Flow Testing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FF"/>
                </a:solidFill>
                <a:effectLst/>
                <a:uLnTx/>
                <a:uFillTx/>
                <a:latin typeface="Calibri"/>
                <a:ea typeface="+mn-ea"/>
                <a:cs typeface="+mn-cs"/>
              </a:rPr>
              <a:t>Advantage:</a:t>
            </a:r>
          </a:p>
          <a:p>
            <a:pPr marL="800100" lvl="1" indent="-342900" fontAlgn="base">
              <a:buFont typeface="Wingdings" panose="05000000000000000000" pitchFamily="2" charset="2"/>
              <a:buChar char="Ø"/>
            </a:pPr>
            <a:r>
              <a:rPr lang="en-US" sz="2000" b="0" i="0" dirty="0">
                <a:effectLst/>
              </a:rPr>
              <a:t>To find a variable that is used but never defined,</a:t>
            </a:r>
          </a:p>
          <a:p>
            <a:pPr marL="800100" lvl="1" indent="-342900" fontAlgn="base">
              <a:buFont typeface="Wingdings" panose="05000000000000000000" pitchFamily="2" charset="2"/>
              <a:buChar char="Ø"/>
            </a:pPr>
            <a:r>
              <a:rPr lang="en-US" sz="2000" b="0" i="0" dirty="0">
                <a:effectLst/>
              </a:rPr>
              <a:t>To find a variable that is defined but never used,</a:t>
            </a:r>
          </a:p>
          <a:p>
            <a:pPr marL="800100" lvl="1" indent="-342900" fontAlgn="base">
              <a:buFont typeface="Wingdings" panose="05000000000000000000" pitchFamily="2" charset="2"/>
              <a:buChar char="Ø"/>
            </a:pPr>
            <a:r>
              <a:rPr lang="en-US" sz="2000" b="0" i="0" dirty="0">
                <a:effectLst/>
              </a:rPr>
              <a:t>To find a variable that is defined multiple times before it is use,</a:t>
            </a:r>
          </a:p>
          <a:p>
            <a:pPr lvl="1" fontAlgn="base"/>
            <a:endParaRPr lang="en-US" sz="2000" b="0" i="0" dirty="0">
              <a:effectLst/>
            </a:endParaRPr>
          </a:p>
          <a:p>
            <a:pPr>
              <a:defRPr/>
            </a:pPr>
            <a:r>
              <a:rPr lang="en-US" sz="2000" b="1" dirty="0">
                <a:solidFill>
                  <a:srgbClr val="0000FF"/>
                </a:solidFill>
                <a:latin typeface="Calibri"/>
              </a:rPr>
              <a:t>Disadvantage:</a:t>
            </a:r>
          </a:p>
          <a:p>
            <a:pPr marL="800100" lvl="1" indent="-342900" fontAlgn="base">
              <a:buFont typeface="Wingdings" panose="05000000000000000000" pitchFamily="2" charset="2"/>
              <a:buChar char="Ø"/>
            </a:pPr>
            <a:r>
              <a:rPr lang="en-US" sz="2000" b="0" i="0" dirty="0">
                <a:effectLst/>
              </a:rPr>
              <a:t>Time consuming and costly process</a:t>
            </a:r>
          </a:p>
          <a:p>
            <a:pPr marL="800100" lvl="1" indent="-342900" fontAlgn="base">
              <a:buFont typeface="Wingdings" panose="05000000000000000000" pitchFamily="2" charset="2"/>
              <a:buChar char="Ø"/>
            </a:pPr>
            <a:r>
              <a:rPr lang="en-US" sz="2000" b="0" i="0" dirty="0">
                <a:effectLst/>
              </a:rPr>
              <a:t>Requires knowledge of programming languages</a:t>
            </a:r>
          </a:p>
          <a:p>
            <a:pPr marL="800100" lvl="1" indent="-342900">
              <a:buFont typeface="Wingdings" panose="05000000000000000000" pitchFamily="2" charset="2"/>
              <a:buChar char="Ø"/>
              <a:defRPr/>
            </a:pPr>
            <a:endParaRPr lang="en-US" sz="2000" b="1" dirty="0">
              <a:solidFill>
                <a:srgbClr val="0000FF"/>
              </a:solidFill>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9728574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228600" y="1863056"/>
            <a:ext cx="10406505" cy="15081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err="1">
                <a:ln>
                  <a:noFill/>
                </a:ln>
                <a:solidFill>
                  <a:srgbClr val="0000FF"/>
                </a:solidFill>
                <a:effectLst/>
                <a:uLnTx/>
                <a:uFillTx/>
                <a:latin typeface="Calibri"/>
                <a:ea typeface="+mn-ea"/>
                <a:cs typeface="+mn-cs"/>
              </a:rPr>
              <a:t>Dat</a:t>
            </a:r>
            <a:r>
              <a:rPr kumimoji="0" lang="en-IN" sz="2400" b="1" i="0" u="none" strike="noStrike" kern="1200" cap="none" spc="0" normalizeH="0" baseline="0" noProof="0" dirty="0">
                <a:ln>
                  <a:noFill/>
                </a:ln>
                <a:solidFill>
                  <a:srgbClr val="0000FF"/>
                </a:solidFill>
                <a:effectLst/>
                <a:uLnTx/>
                <a:uFillTx/>
                <a:latin typeface="Calibri"/>
                <a:ea typeface="+mn-ea"/>
                <a:cs typeface="+mn-cs"/>
              </a:rPr>
              <a:t>a Flow Testing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0" name="Picture 9">
            <a:extLst>
              <a:ext uri="{FF2B5EF4-FFF2-40B4-BE49-F238E27FC236}">
                <a16:creationId xmlns:a16="http://schemas.microsoft.com/office/drawing/2014/main" xmlns="" id="{F88C6283-BB45-445A-9DFE-5D537BD0ED94}"/>
              </a:ext>
            </a:extLst>
          </p:cNvPr>
          <p:cNvPicPr>
            <a:picLocks noChangeAspect="1"/>
          </p:cNvPicPr>
          <p:nvPr/>
        </p:nvPicPr>
        <p:blipFill>
          <a:blip r:embed="rId3"/>
          <a:stretch>
            <a:fillRect/>
          </a:stretch>
        </p:blipFill>
        <p:spPr>
          <a:xfrm>
            <a:off x="1752600" y="2347735"/>
            <a:ext cx="6591300" cy="695325"/>
          </a:xfrm>
          <a:prstGeom prst="rect">
            <a:avLst/>
          </a:prstGeom>
        </p:spPr>
      </p:pic>
      <p:pic>
        <p:nvPicPr>
          <p:cNvPr id="12" name="Picture 11">
            <a:extLst>
              <a:ext uri="{FF2B5EF4-FFF2-40B4-BE49-F238E27FC236}">
                <a16:creationId xmlns:a16="http://schemas.microsoft.com/office/drawing/2014/main" xmlns="" id="{16B0D5B6-DA6B-4FBB-83A3-FEE03226EA3B}"/>
              </a:ext>
            </a:extLst>
          </p:cNvPr>
          <p:cNvPicPr>
            <a:picLocks noChangeAspect="1"/>
          </p:cNvPicPr>
          <p:nvPr/>
        </p:nvPicPr>
        <p:blipFill>
          <a:blip r:embed="rId4"/>
          <a:stretch>
            <a:fillRect/>
          </a:stretch>
        </p:blipFill>
        <p:spPr>
          <a:xfrm>
            <a:off x="209550" y="3322237"/>
            <a:ext cx="1914525" cy="2706128"/>
          </a:xfrm>
          <a:prstGeom prst="rect">
            <a:avLst/>
          </a:prstGeom>
        </p:spPr>
      </p:pic>
      <p:pic>
        <p:nvPicPr>
          <p:cNvPr id="14" name="Picture 13">
            <a:extLst>
              <a:ext uri="{FF2B5EF4-FFF2-40B4-BE49-F238E27FC236}">
                <a16:creationId xmlns:a16="http://schemas.microsoft.com/office/drawing/2014/main" xmlns="" id="{FFDB68D2-047B-46FA-BF79-668661172F20}"/>
              </a:ext>
            </a:extLst>
          </p:cNvPr>
          <p:cNvPicPr>
            <a:picLocks noChangeAspect="1"/>
          </p:cNvPicPr>
          <p:nvPr/>
        </p:nvPicPr>
        <p:blipFill>
          <a:blip r:embed="rId5"/>
          <a:stretch>
            <a:fillRect/>
          </a:stretch>
        </p:blipFill>
        <p:spPr>
          <a:xfrm>
            <a:off x="2337945" y="3303526"/>
            <a:ext cx="4957762" cy="2724839"/>
          </a:xfrm>
          <a:prstGeom prst="rect">
            <a:avLst/>
          </a:prstGeom>
        </p:spPr>
      </p:pic>
      <p:pic>
        <p:nvPicPr>
          <p:cNvPr id="16" name="Picture 15">
            <a:extLst>
              <a:ext uri="{FF2B5EF4-FFF2-40B4-BE49-F238E27FC236}">
                <a16:creationId xmlns:a16="http://schemas.microsoft.com/office/drawing/2014/main" xmlns="" id="{D0287256-B94D-494F-AA66-6FE5C2684B40}"/>
              </a:ext>
            </a:extLst>
          </p:cNvPr>
          <p:cNvPicPr>
            <a:picLocks noChangeAspect="1"/>
          </p:cNvPicPr>
          <p:nvPr/>
        </p:nvPicPr>
        <p:blipFill>
          <a:blip r:embed="rId6"/>
          <a:stretch>
            <a:fillRect/>
          </a:stretch>
        </p:blipFill>
        <p:spPr>
          <a:xfrm>
            <a:off x="7144889" y="3371161"/>
            <a:ext cx="5066161" cy="2724839"/>
          </a:xfrm>
          <a:prstGeom prst="rect">
            <a:avLst/>
          </a:prstGeom>
        </p:spPr>
      </p:pic>
    </p:spTree>
    <p:extLst>
      <p:ext uri="{BB962C8B-B14F-4D97-AF65-F5344CB8AC3E}">
        <p14:creationId xmlns:p14="http://schemas.microsoft.com/office/powerpoint/2010/main" xmlns="" val="10634237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55600" y="1828800"/>
            <a:ext cx="10406505" cy="507831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err="1">
                <a:ln>
                  <a:noFill/>
                </a:ln>
                <a:solidFill>
                  <a:srgbClr val="0000FF"/>
                </a:solidFill>
                <a:effectLst/>
                <a:uLnTx/>
                <a:uFillTx/>
                <a:latin typeface="Calibri"/>
                <a:ea typeface="+mn-ea"/>
                <a:cs typeface="+mn-cs"/>
              </a:rPr>
              <a:t>Dat</a:t>
            </a:r>
            <a:r>
              <a:rPr lang="en-IN" sz="2400" b="1" dirty="0">
                <a:solidFill>
                  <a:srgbClr val="0000FF"/>
                </a:solidFill>
                <a:latin typeface="Calibri"/>
              </a:rPr>
              <a:t>a Flow</a:t>
            </a:r>
            <a:r>
              <a:rPr kumimoji="0" lang="en-IN" sz="2400" b="1" i="0" u="none" strike="noStrike" kern="1200" cap="none" spc="0" normalizeH="0" baseline="0" noProof="0" dirty="0">
                <a:ln>
                  <a:noFill/>
                </a:ln>
                <a:solidFill>
                  <a:srgbClr val="0000FF"/>
                </a:solidFill>
                <a:effectLst/>
                <a:uLnTx/>
                <a:uFillTx/>
                <a:latin typeface="Calibri"/>
                <a:ea typeface="+mn-ea"/>
                <a:cs typeface="+mn-cs"/>
              </a:rPr>
              <a:t>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b="0" i="0" u="none" strike="noStrike" baseline="0" dirty="0">
              <a:solidFill>
                <a:srgbClr val="000000"/>
              </a:solidFill>
              <a:latin typeface="Arial" panose="020B0604020202020204" pitchFamily="34" charset="0"/>
            </a:endParaRPr>
          </a:p>
          <a:p>
            <a:pPr marL="285750" indent="-285750">
              <a:buFont typeface="Wingdings" panose="05000000000000000000" pitchFamily="2" charset="2"/>
              <a:buChar char="Ø"/>
            </a:pPr>
            <a:r>
              <a:rPr lang="en-US" sz="2000" b="1" i="0" u="none" strike="noStrike" baseline="0" dirty="0">
                <a:solidFill>
                  <a:srgbClr val="FF0000"/>
                </a:solidFill>
              </a:rPr>
              <a:t>predicate use (p-use) </a:t>
            </a:r>
            <a:r>
              <a:rPr lang="en-US" sz="2000" b="0" i="0" u="none" strike="noStrike" baseline="0" dirty="0">
                <a:solidFill>
                  <a:srgbClr val="000000"/>
                </a:solidFill>
              </a:rPr>
              <a:t>for a variable that indicates its role in a predicate. </a:t>
            </a:r>
          </a:p>
          <a:p>
            <a:pPr marL="285750" indent="-285750">
              <a:buFont typeface="Wingdings" panose="05000000000000000000" pitchFamily="2" charset="2"/>
              <a:buChar char="Ø"/>
            </a:pPr>
            <a:r>
              <a:rPr lang="en-US" sz="2000" b="1" i="0" u="none" strike="noStrike" baseline="0" dirty="0">
                <a:solidFill>
                  <a:srgbClr val="FF0000"/>
                </a:solidFill>
              </a:rPr>
              <a:t>computational use (c-use) </a:t>
            </a:r>
            <a:r>
              <a:rPr lang="en-US" sz="2000" b="0" i="0" u="none" strike="noStrike" baseline="0" dirty="0">
                <a:solidFill>
                  <a:srgbClr val="000000"/>
                </a:solidFill>
              </a:rPr>
              <a:t>indicates the variable’s role as a part of a computation. In both cases the variable value is unchanged. </a:t>
            </a:r>
          </a:p>
          <a:p>
            <a:pPr marL="285750" indent="-285750">
              <a:buFont typeface="Wingdings" panose="05000000000000000000" pitchFamily="2" charset="2"/>
              <a:buChar char="Ø"/>
            </a:pPr>
            <a:r>
              <a:rPr lang="en-US" sz="2000" dirty="0">
                <a:solidFill>
                  <a:srgbClr val="000000"/>
                </a:solidFill>
              </a:rPr>
              <a:t>A </a:t>
            </a:r>
            <a:r>
              <a:rPr lang="en-US" sz="2000" b="1" dirty="0">
                <a:solidFill>
                  <a:srgbClr val="FF0000"/>
                </a:solidFill>
              </a:rPr>
              <a:t>definition-use(DU) </a:t>
            </a:r>
            <a:r>
              <a:rPr lang="en-US" sz="2000" dirty="0">
                <a:solidFill>
                  <a:srgbClr val="000000"/>
                </a:solidFill>
              </a:rPr>
              <a:t>chain of variable X is of the form [X.S.S’], where S and S’ are statement numbers, X is in DEF(S) and USE(S’).</a:t>
            </a:r>
          </a:p>
          <a:p>
            <a:pPr marL="285750" indent="-285750">
              <a:buFont typeface="Wingdings" panose="05000000000000000000" pitchFamily="2" charset="2"/>
              <a:buChar char="Ø"/>
            </a:pPr>
            <a:r>
              <a:rPr lang="en-US" sz="2000" b="0" i="0" u="none" strike="noStrike" baseline="0" dirty="0">
                <a:solidFill>
                  <a:srgbClr val="000000"/>
                </a:solidFill>
              </a:rPr>
              <a:t>One Simple data flow testing strategy is to require that every DU chain be covered at least once.</a:t>
            </a:r>
          </a:p>
          <a:p>
            <a:pPr marL="285750" indent="-285750">
              <a:buFont typeface="Wingdings" panose="05000000000000000000" pitchFamily="2" charset="2"/>
              <a:buChar char="Ø"/>
            </a:pPr>
            <a:r>
              <a:rPr lang="en-US" sz="2000" dirty="0">
                <a:solidFill>
                  <a:srgbClr val="000000"/>
                </a:solidFill>
              </a:rPr>
              <a:t>This strategy is DU Testing Strategy</a:t>
            </a:r>
            <a:endParaRPr lang="en-US" sz="2000" b="0" i="0" u="none" strike="noStrike" baseline="0" dirty="0">
              <a:solidFill>
                <a:srgbClr val="000000"/>
              </a:solidFill>
            </a:endParaRPr>
          </a:p>
          <a:p>
            <a:pPr marL="1200150" lvl="2" indent="-285750">
              <a:buFont typeface="Wingdings" panose="05000000000000000000" pitchFamily="2" charset="2"/>
              <a:buChar char="Ø"/>
            </a:pPr>
            <a:r>
              <a:rPr lang="en-US" sz="2000" b="0" i="0" u="none" strike="noStrike" baseline="0" dirty="0">
                <a:solidFill>
                  <a:srgbClr val="000000"/>
                </a:solidFill>
              </a:rPr>
              <a:t>For example, in the statement </a:t>
            </a:r>
          </a:p>
          <a:p>
            <a:pPr marL="1200150" lvl="2" indent="-285750">
              <a:buFont typeface="Wingdings" panose="05000000000000000000" pitchFamily="2" charset="2"/>
              <a:buChar char="Ø"/>
            </a:pPr>
            <a:r>
              <a:rPr lang="en-US" sz="2000" b="0" i="0" u="none" strike="noStrike" baseline="0" dirty="0">
                <a:solidFill>
                  <a:srgbClr val="000000"/>
                </a:solidFill>
              </a:rPr>
              <a:t>Y = 26 * X ,the variable X is used. Specifically it has a c-use. </a:t>
            </a:r>
          </a:p>
          <a:p>
            <a:pPr marL="1200150" lvl="2" indent="-285750">
              <a:buFont typeface="Wingdings" panose="05000000000000000000" pitchFamily="2" charset="2"/>
              <a:buChar char="Ø"/>
            </a:pPr>
            <a:r>
              <a:rPr lang="en-US" sz="2000" b="0" i="0" u="none" strike="noStrike" baseline="0" dirty="0">
                <a:solidFill>
                  <a:srgbClr val="000000"/>
                </a:solidFill>
              </a:rPr>
              <a:t>In the statement if (X= 98) </a:t>
            </a:r>
          </a:p>
          <a:p>
            <a:pPr marL="1200150" lvl="2" indent="-285750">
              <a:buFont typeface="Wingdings" panose="05000000000000000000" pitchFamily="2" charset="2"/>
              <a:buChar char="Ø"/>
            </a:pPr>
            <a:r>
              <a:rPr lang="en-US" sz="2000" b="0" i="0" u="none" strike="noStrike" baseline="0" dirty="0">
                <a:solidFill>
                  <a:srgbClr val="000000"/>
                </a:solidFill>
              </a:rPr>
              <a:t>Y =max , </a:t>
            </a:r>
            <a:r>
              <a:rPr lang="en-US" sz="2000" b="0" i="1" u="none" strike="noStrike" baseline="0" dirty="0">
                <a:solidFill>
                  <a:srgbClr val="000000"/>
                </a:solidFill>
              </a:rPr>
              <a:t>X has a predicate or p-use. </a:t>
            </a:r>
            <a:endParaRPr lang="en-US" sz="2000" b="0" i="0" u="none" strike="noStrike" baseline="0" dirty="0">
              <a:solidFill>
                <a:srgbClr val="000000"/>
              </a:solidFill>
            </a:endParaRPr>
          </a:p>
          <a:p>
            <a:pPr lvl="2"/>
            <a:endParaRPr lang="en-US" b="0" i="0" u="none" strike="noStrike" baseline="0" dirty="0">
              <a:solidFill>
                <a:srgbClr val="000000"/>
              </a:solidFill>
              <a:latin typeface="Arial" panose="020B0604020202020204" pitchFamily="34" charset="0"/>
            </a:endParaRPr>
          </a:p>
          <a:p>
            <a:pPr fontAlgn="base"/>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4787483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55600" y="1828800"/>
            <a:ext cx="10406505" cy="38779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Loop Testing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Loop testing is a white-box testing technique that focuses exclusively on the validity of loop constructs.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Four different classes of loops can be defined: </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srgbClr val="000000"/>
                </a:solidFill>
                <a:effectLst/>
                <a:uLnTx/>
                <a:uFillTx/>
                <a:latin typeface="Calibri"/>
                <a:ea typeface="+mn-ea"/>
                <a:cs typeface="+mn-cs"/>
              </a:rPr>
              <a:t>Simple loops </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srgbClr val="000000"/>
                </a:solidFill>
                <a:effectLst/>
                <a:uLnTx/>
                <a:uFillTx/>
                <a:latin typeface="Calibri"/>
                <a:ea typeface="+mn-ea"/>
                <a:cs typeface="+mn-cs"/>
              </a:rPr>
              <a:t>concatenated loops </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srgbClr val="000000"/>
                </a:solidFill>
                <a:effectLst/>
                <a:uLnTx/>
                <a:uFillTx/>
                <a:latin typeface="Calibri"/>
                <a:ea typeface="+mn-ea"/>
                <a:cs typeface="+mn-cs"/>
              </a:rPr>
              <a:t>nested loops </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srgbClr val="000000"/>
                </a:solidFill>
                <a:effectLst/>
                <a:uLnTx/>
                <a:uFillTx/>
                <a:latin typeface="Calibri"/>
                <a:ea typeface="+mn-ea"/>
                <a:cs typeface="+mn-cs"/>
              </a:rPr>
              <a:t>unstructured loops </a:t>
            </a:r>
          </a:p>
          <a:p>
            <a:pPr marL="914400" marR="0" lvl="2"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5064247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55601" y="1828800"/>
            <a:ext cx="5283200" cy="449353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Simple Loop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342900" indent="-342900" algn="l" fontAlgn="base">
              <a:buFont typeface="Wingdings" panose="05000000000000000000" pitchFamily="2" charset="2"/>
              <a:buChar char="Ø"/>
            </a:pPr>
            <a:r>
              <a:rPr lang="en-US" sz="2000" b="0" i="0" dirty="0">
                <a:effectLst/>
              </a:rPr>
              <a:t>The following set of test can be applied to simple loops, where the maximum allowable number through the loop is n.</a:t>
            </a:r>
          </a:p>
          <a:p>
            <a:pPr marL="800100" lvl="1" indent="-342900" fontAlgn="base">
              <a:buFont typeface="Wingdings" panose="05000000000000000000" pitchFamily="2" charset="2"/>
              <a:buChar char="Ø"/>
            </a:pPr>
            <a:r>
              <a:rPr lang="en-US" sz="2000" b="0" i="0" dirty="0">
                <a:effectLst/>
              </a:rPr>
              <a:t>Skip the entire loop.</a:t>
            </a:r>
          </a:p>
          <a:p>
            <a:pPr marL="800100" lvl="1" indent="-342900" fontAlgn="base">
              <a:buFont typeface="Wingdings" panose="05000000000000000000" pitchFamily="2" charset="2"/>
              <a:buChar char="Ø"/>
            </a:pPr>
            <a:r>
              <a:rPr lang="en-US" sz="2000" b="0" i="0" dirty="0">
                <a:effectLst/>
              </a:rPr>
              <a:t>Traverse the loop only once.</a:t>
            </a:r>
          </a:p>
          <a:p>
            <a:pPr marL="800100" lvl="1" indent="-342900" fontAlgn="base">
              <a:buFont typeface="Wingdings" panose="05000000000000000000" pitchFamily="2" charset="2"/>
              <a:buChar char="Ø"/>
            </a:pPr>
            <a:r>
              <a:rPr lang="en-US" sz="2000" b="0" i="0" dirty="0">
                <a:effectLst/>
              </a:rPr>
              <a:t>Traverse the loop two times.</a:t>
            </a:r>
          </a:p>
          <a:p>
            <a:pPr marL="800100" lvl="1" indent="-342900" fontAlgn="base">
              <a:buFont typeface="Wingdings" panose="05000000000000000000" pitchFamily="2" charset="2"/>
              <a:buChar char="Ø"/>
            </a:pPr>
            <a:r>
              <a:rPr lang="en-US" sz="2000" b="0" i="0" dirty="0">
                <a:effectLst/>
              </a:rPr>
              <a:t>Make p passes through the loop where p&lt;n.</a:t>
            </a:r>
          </a:p>
          <a:p>
            <a:pPr marL="800100" lvl="1" indent="-342900" fontAlgn="base">
              <a:buFont typeface="Wingdings" panose="05000000000000000000" pitchFamily="2" charset="2"/>
              <a:buChar char="Ø"/>
            </a:pPr>
            <a:r>
              <a:rPr lang="en-US" sz="2000" b="0" i="0" dirty="0">
                <a:effectLst/>
              </a:rPr>
              <a:t>Traverse the loop n-1, n, n+1 times.</a:t>
            </a:r>
          </a:p>
          <a:p>
            <a:pPr marL="1714500" lvl="3" indent="-342900">
              <a:buFont typeface="Wingdings" panose="05000000000000000000" pitchFamily="2" charset="2"/>
              <a:buChar char="Ø"/>
              <a:defRPr/>
            </a:pPr>
            <a:endParaRPr kumimoji="0" lang="en-US" sz="2000" b="0" i="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xmlns="" id="{376C6288-5807-4A8B-B983-53B538EC59A7}"/>
              </a:ext>
            </a:extLst>
          </p:cNvPr>
          <p:cNvPicPr>
            <a:picLocks noChangeAspect="1"/>
          </p:cNvPicPr>
          <p:nvPr/>
        </p:nvPicPr>
        <p:blipFill>
          <a:blip r:embed="rId3"/>
          <a:stretch>
            <a:fillRect/>
          </a:stretch>
        </p:blipFill>
        <p:spPr>
          <a:xfrm>
            <a:off x="5697095" y="2098347"/>
            <a:ext cx="5867400" cy="3599075"/>
          </a:xfrm>
          <a:prstGeom prst="rect">
            <a:avLst/>
          </a:prstGeom>
        </p:spPr>
      </p:pic>
    </p:spTree>
    <p:extLst>
      <p:ext uri="{BB962C8B-B14F-4D97-AF65-F5344CB8AC3E}">
        <p14:creationId xmlns:p14="http://schemas.microsoft.com/office/powerpoint/2010/main" xmlns="" val="12815016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55600" y="1828800"/>
            <a:ext cx="6578599" cy="41857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Nested  Loop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algn="l" fontAlgn="base"/>
            <a:r>
              <a:rPr lang="en-US" sz="2000" b="0" i="0" dirty="0">
                <a:effectLst/>
              </a:rPr>
              <a:t>Loops within loops are called as nested loops. when testing nested loops, the number of tested increases as level nesting increases.</a:t>
            </a:r>
            <a:r>
              <a:rPr lang="en-US" sz="2000" dirty="0"/>
              <a:t/>
            </a:r>
            <a:br>
              <a:rPr lang="en-US" sz="2000" dirty="0"/>
            </a:br>
            <a:r>
              <a:rPr lang="en-US" sz="2000" b="0" i="0" dirty="0">
                <a:effectLst/>
              </a:rPr>
              <a:t>The following steps for testing nested loops are as follows</a:t>
            </a:r>
          </a:p>
          <a:p>
            <a:pPr marL="342900" indent="-342900" algn="l" fontAlgn="base">
              <a:buFont typeface="Wingdings" panose="05000000000000000000" pitchFamily="2" charset="2"/>
              <a:buChar char="Ø"/>
            </a:pPr>
            <a:r>
              <a:rPr lang="en-US" sz="2000" b="0" i="0" dirty="0">
                <a:effectLst/>
              </a:rPr>
              <a:t>Start with inner loop. set all other loops to minimum values.</a:t>
            </a:r>
          </a:p>
          <a:p>
            <a:pPr marL="342900" indent="-342900" algn="l" fontAlgn="base">
              <a:buFont typeface="Wingdings" panose="05000000000000000000" pitchFamily="2" charset="2"/>
              <a:buChar char="Ø"/>
            </a:pPr>
            <a:r>
              <a:rPr lang="en-US" sz="2000" b="0" i="0" dirty="0">
                <a:effectLst/>
              </a:rPr>
              <a:t>Conduct simple loop testing on inner loop.</a:t>
            </a:r>
          </a:p>
          <a:p>
            <a:pPr marL="342900" indent="-342900" algn="l" fontAlgn="base">
              <a:buFont typeface="Wingdings" panose="05000000000000000000" pitchFamily="2" charset="2"/>
              <a:buChar char="Ø"/>
            </a:pPr>
            <a:r>
              <a:rPr lang="en-US" sz="2000" b="0" i="0" dirty="0">
                <a:effectLst/>
              </a:rPr>
              <a:t>Work outwards.</a:t>
            </a:r>
          </a:p>
          <a:p>
            <a:pPr marL="342900" indent="-342900" algn="l" fontAlgn="base">
              <a:buFont typeface="Wingdings" panose="05000000000000000000" pitchFamily="2" charset="2"/>
              <a:buChar char="Ø"/>
            </a:pPr>
            <a:r>
              <a:rPr lang="en-US" sz="2000" b="0" i="0" dirty="0">
                <a:effectLst/>
              </a:rPr>
              <a:t>Continue until all loops tested.</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xmlns="" id="{9E3B93DC-BF47-4A8B-8F26-C971DAE1AE00}"/>
              </a:ext>
            </a:extLst>
          </p:cNvPr>
          <p:cNvPicPr>
            <a:picLocks noChangeAspect="1"/>
          </p:cNvPicPr>
          <p:nvPr/>
        </p:nvPicPr>
        <p:blipFill>
          <a:blip r:embed="rId3"/>
          <a:stretch>
            <a:fillRect/>
          </a:stretch>
        </p:blipFill>
        <p:spPr>
          <a:xfrm>
            <a:off x="7524750" y="2427744"/>
            <a:ext cx="2762250" cy="3295650"/>
          </a:xfrm>
          <a:prstGeom prst="rect">
            <a:avLst/>
          </a:prstGeom>
        </p:spPr>
      </p:pic>
    </p:spTree>
    <p:extLst>
      <p:ext uri="{BB962C8B-B14F-4D97-AF65-F5344CB8AC3E}">
        <p14:creationId xmlns:p14="http://schemas.microsoft.com/office/powerpoint/2010/main" xmlns="" val="20037549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55601" y="1828800"/>
            <a:ext cx="5283200" cy="264687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0000FF"/>
                </a:solidFill>
                <a:latin typeface="Calibri"/>
              </a:rPr>
              <a:t>Concatenated </a:t>
            </a:r>
            <a:r>
              <a:rPr kumimoji="0" lang="en-IN" sz="2400" b="1" i="0" u="none" strike="noStrike" kern="1200" cap="none" spc="0" normalizeH="0" baseline="0" noProof="0" dirty="0">
                <a:ln>
                  <a:noFill/>
                </a:ln>
                <a:solidFill>
                  <a:srgbClr val="0000FF"/>
                </a:solidFill>
                <a:effectLst/>
                <a:uLnTx/>
                <a:uFillTx/>
                <a:latin typeface="Calibri"/>
                <a:ea typeface="+mn-ea"/>
                <a:cs typeface="+mn-cs"/>
              </a:rPr>
              <a:t>Loop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800100" lvl="1" indent="-342900" fontAlgn="base">
              <a:buFont typeface="Wingdings" panose="05000000000000000000" pitchFamily="2" charset="2"/>
              <a:buChar char="Ø"/>
            </a:pPr>
            <a:r>
              <a:rPr lang="en-US" sz="2000" b="0" i="0" dirty="0">
                <a:effectLst/>
              </a:rPr>
              <a:t>If loops are not dependent on each other, contact loops can be tested using the approach used in simple loops. </a:t>
            </a:r>
          </a:p>
          <a:p>
            <a:pPr marL="800100" lvl="1" indent="-342900" fontAlgn="base">
              <a:buFont typeface="Wingdings" panose="05000000000000000000" pitchFamily="2" charset="2"/>
              <a:buChar char="Ø"/>
            </a:pPr>
            <a:r>
              <a:rPr lang="en-US" sz="2000" dirty="0"/>
              <a:t>I</a:t>
            </a:r>
            <a:r>
              <a:rPr lang="en-US" sz="2000" b="0" i="0" dirty="0">
                <a:effectLst/>
              </a:rPr>
              <a:t>f the loops are interdependent, the steps are followed in nested loops.</a:t>
            </a:r>
            <a:endParaRPr kumimoji="0" lang="en-US" sz="2000" b="0" i="0" u="none" strike="noStrike" kern="1200" cap="none" spc="0" normalizeH="0" baseline="0" noProof="0" dirty="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B9E1451B-15CD-4206-B7F3-DB029B728CD5}"/>
              </a:ext>
            </a:extLst>
          </p:cNvPr>
          <p:cNvPicPr>
            <a:picLocks noChangeAspect="1"/>
          </p:cNvPicPr>
          <p:nvPr/>
        </p:nvPicPr>
        <p:blipFill>
          <a:blip r:embed="rId3"/>
          <a:stretch>
            <a:fillRect/>
          </a:stretch>
        </p:blipFill>
        <p:spPr>
          <a:xfrm>
            <a:off x="7010400" y="1973835"/>
            <a:ext cx="3352800" cy="3848100"/>
          </a:xfrm>
          <a:prstGeom prst="rect">
            <a:avLst/>
          </a:prstGeom>
        </p:spPr>
      </p:pic>
    </p:spTree>
    <p:extLst>
      <p:ext uri="{BB962C8B-B14F-4D97-AF65-F5344CB8AC3E}">
        <p14:creationId xmlns:p14="http://schemas.microsoft.com/office/powerpoint/2010/main" xmlns="" val="30809115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5664199"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Calibri"/>
                <a:ea typeface="+mn-ea"/>
                <a:cs typeface="+mn-cs"/>
              </a:rPr>
              <a:t>Unstructured </a:t>
            </a:r>
            <a:r>
              <a:rPr kumimoji="0" lang="en-IN" sz="2400" b="1" i="0" u="none" strike="noStrike" kern="1200" cap="none" spc="0" normalizeH="0" baseline="0" noProof="0" dirty="0">
                <a:ln>
                  <a:noFill/>
                </a:ln>
                <a:solidFill>
                  <a:srgbClr val="0000FF"/>
                </a:solidFill>
                <a:effectLst/>
                <a:uLnTx/>
                <a:uFillTx/>
                <a:latin typeface="Calibri"/>
                <a:ea typeface="+mn-ea"/>
                <a:cs typeface="+mn-cs"/>
              </a:rPr>
              <a:t>Loop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800100" marR="0" lvl="1" indent="-342900" algn="just"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solidFill>
                  <a:srgbClr val="212121"/>
                </a:solidFill>
                <a:effectLst/>
              </a:rPr>
              <a:t>To test the unstructured loops we needs to restructure their design.</a:t>
            </a:r>
            <a:endParaRPr kumimoji="0" lang="en-US" sz="2400" b="1" i="0" u="none" strike="noStrike" kern="1200" cap="none" spc="175" normalizeH="0" baseline="0" noProof="0" dirty="0">
              <a:ln>
                <a:noFill/>
              </a:ln>
              <a:solidFill>
                <a:srgbClr val="0000FF"/>
              </a:solidFill>
              <a:effectLst/>
              <a:uLnTx/>
              <a:uFillTx/>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xmlns="" id="{76CF052C-D15E-474B-B010-C93388F88987}"/>
              </a:ext>
            </a:extLst>
          </p:cNvPr>
          <p:cNvPicPr>
            <a:picLocks noChangeAspect="1"/>
          </p:cNvPicPr>
          <p:nvPr/>
        </p:nvPicPr>
        <p:blipFill>
          <a:blip r:embed="rId3"/>
          <a:stretch>
            <a:fillRect/>
          </a:stretch>
        </p:blipFill>
        <p:spPr>
          <a:xfrm>
            <a:off x="7772400" y="2390282"/>
            <a:ext cx="2971800" cy="3015205"/>
          </a:xfrm>
          <a:prstGeom prst="rect">
            <a:avLst/>
          </a:prstGeom>
        </p:spPr>
      </p:pic>
    </p:spTree>
    <p:extLst>
      <p:ext uri="{BB962C8B-B14F-4D97-AF65-F5344CB8AC3E}">
        <p14:creationId xmlns:p14="http://schemas.microsoft.com/office/powerpoint/2010/main" xmlns="" val="19203314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06505" cy="38164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Black Box Testing(</a:t>
            </a:r>
            <a:r>
              <a:rPr kumimoji="0" lang="en-IN" sz="2400" b="1" i="0" u="none" strike="noStrike" kern="1200" cap="none" spc="0" normalizeH="0" baseline="0" noProof="0" dirty="0" err="1">
                <a:ln>
                  <a:noFill/>
                </a:ln>
                <a:solidFill>
                  <a:srgbClr val="0000FF"/>
                </a:solidFill>
                <a:effectLst/>
                <a:uLnTx/>
                <a:uFillTx/>
                <a:latin typeface="Calibri"/>
                <a:ea typeface="+mn-ea"/>
                <a:cs typeface="+mn-cs"/>
              </a:rPr>
              <a:t>Behavioral</a:t>
            </a:r>
            <a:r>
              <a:rPr kumimoji="0" lang="en-IN" sz="2400" b="1" i="0" u="none" strike="noStrike" kern="1200" cap="none" spc="0" normalizeH="0" baseline="0" noProof="0" dirty="0">
                <a:ln>
                  <a:noFill/>
                </a:ln>
                <a:solidFill>
                  <a:srgbClr val="0000FF"/>
                </a:solidFill>
                <a:effectLst/>
                <a:uLnTx/>
                <a:uFillTx/>
                <a:latin typeface="Calibri"/>
                <a:ea typeface="+mn-ea"/>
                <a:cs typeface="+mn-cs"/>
              </a:rPr>
              <a:t>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342900" indent="-342900" algn="just">
              <a:buFont typeface="Wingdings" panose="05000000000000000000" pitchFamily="2" charset="2"/>
              <a:buChar char="Ø"/>
            </a:pPr>
            <a:r>
              <a:rPr lang="en-US" sz="2000" b="0" i="0" dirty="0">
                <a:solidFill>
                  <a:srgbClr val="000000"/>
                </a:solidFill>
                <a:effectLst/>
              </a:rPr>
              <a:t>Black box testing is a technique of software testing which examines the functionality of software without peering into its internal structure or coding.</a:t>
            </a:r>
          </a:p>
          <a:p>
            <a:pPr marL="342900" indent="-342900" algn="just">
              <a:buFont typeface="Wingdings" panose="05000000000000000000" pitchFamily="2" charset="2"/>
              <a:buChar char="Ø"/>
            </a:pPr>
            <a:r>
              <a:rPr lang="en-US" sz="2000" b="0" i="0" dirty="0">
                <a:solidFill>
                  <a:srgbClr val="000000"/>
                </a:solidFill>
                <a:effectLst/>
              </a:rPr>
              <a:t> The primary source of black box testing is a specification of requirements that is stated by the customer.</a:t>
            </a:r>
          </a:p>
          <a:p>
            <a:pPr marL="342900" indent="-342900" algn="just">
              <a:buFont typeface="Wingdings" panose="05000000000000000000" pitchFamily="2" charset="2"/>
              <a:buChar char="Ø"/>
            </a:pPr>
            <a:r>
              <a:rPr lang="en-US" sz="2000" b="0" i="0" dirty="0">
                <a:solidFill>
                  <a:srgbClr val="000000"/>
                </a:solidFill>
                <a:effectLst/>
              </a:rPr>
              <a:t>In this method, tester selects a function and gives input value to examine its functionality, and checks whether the function is giving expected output or not.</a:t>
            </a:r>
          </a:p>
          <a:p>
            <a:pPr marL="342900" indent="-342900" algn="just">
              <a:buFont typeface="Wingdings" panose="05000000000000000000" pitchFamily="2" charset="2"/>
              <a:buChar char="Ø"/>
            </a:pPr>
            <a:r>
              <a:rPr lang="en-US" sz="2000" b="0" i="0" dirty="0">
                <a:solidFill>
                  <a:srgbClr val="000000"/>
                </a:solidFill>
                <a:effectLst/>
              </a:rPr>
              <a:t> If the function produces correct output, then it is passed in testing, otherwise failed. </a:t>
            </a:r>
          </a:p>
          <a:p>
            <a:pPr marL="342900" indent="-342900" algn="just">
              <a:buFont typeface="Wingdings" panose="05000000000000000000" pitchFamily="2" charset="2"/>
              <a:buChar char="Ø"/>
            </a:pPr>
            <a:r>
              <a:rPr lang="en-US" sz="2000" b="0" i="0" dirty="0">
                <a:solidFill>
                  <a:srgbClr val="000000"/>
                </a:solidFill>
                <a:effectLst/>
              </a:rPr>
              <a:t>The test team reports the result to the development team and then tests the next function.</a:t>
            </a:r>
          </a:p>
          <a:p>
            <a:pPr marL="342900" indent="-342900" algn="just">
              <a:buFont typeface="Wingdings" panose="05000000000000000000" pitchFamily="2" charset="2"/>
              <a:buChar char="Ø"/>
            </a:pPr>
            <a:r>
              <a:rPr lang="en-US" sz="2000" b="0" i="0" dirty="0">
                <a:solidFill>
                  <a:srgbClr val="000000"/>
                </a:solidFill>
                <a:effectLst/>
              </a:rPr>
              <a:t> After completing testing of all functions if there are severe problems, then it is given back to the development team for correction.</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3789923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endParaRPr/>
          </a:p>
        </p:txBody>
      </p:sp>
      <p:sp>
        <p:nvSpPr>
          <p:cNvPr id="5" name="object 5"/>
          <p:cNvSpPr txBox="1"/>
          <p:nvPr/>
        </p:nvSpPr>
        <p:spPr>
          <a:xfrm>
            <a:off x="372050" y="2252365"/>
            <a:ext cx="11277600" cy="3243837"/>
          </a:xfrm>
          <a:prstGeom prst="rect">
            <a:avLst/>
          </a:prstGeom>
        </p:spPr>
        <p:txBody>
          <a:bodyPr vert="horz" wrap="square" lIns="0" tIns="12065" rIns="0" bIns="0" rtlCol="0">
            <a:spAutoFit/>
          </a:bodyPr>
          <a:lstStyle/>
          <a:p>
            <a:r>
              <a:rPr lang="en-IN" sz="1800" b="0" i="0" u="none" strike="noStrike" baseline="0" dirty="0">
                <a:solidFill>
                  <a:srgbClr val="000000"/>
                </a:solidFill>
                <a:latin typeface="Arial" panose="020B0604020202020204" pitchFamily="34" charset="0"/>
              </a:rPr>
              <a:t> </a:t>
            </a:r>
          </a:p>
          <a:p>
            <a:pPr marL="285750" indent="-285750" algn="just">
              <a:buFont typeface="Wingdings" panose="05000000000000000000" pitchFamily="2" charset="2"/>
              <a:buChar char="Ø"/>
            </a:pPr>
            <a:r>
              <a:rPr lang="en-US" sz="2400" b="0" i="0" u="none" strike="noStrike" baseline="0" dirty="0">
                <a:solidFill>
                  <a:srgbClr val="000000"/>
                </a:solidFill>
              </a:rPr>
              <a:t>Software Testing is the process of executing a program or system with the intent of finding errors </a:t>
            </a:r>
          </a:p>
          <a:p>
            <a:pPr marL="285750" indent="-285750" algn="just">
              <a:buFont typeface="Wingdings" panose="05000000000000000000" pitchFamily="2" charset="2"/>
              <a:buChar char="Ø"/>
            </a:pPr>
            <a:r>
              <a:rPr lang="en-US" sz="2400" b="0" i="0" u="none" strike="noStrike" baseline="0" dirty="0">
                <a:solidFill>
                  <a:srgbClr val="000000"/>
                </a:solidFill>
              </a:rPr>
              <a:t>Software testing is any activity aimed at evaluating an attribute or capability of a program or system and determining that it meets its required results </a:t>
            </a:r>
          </a:p>
          <a:p>
            <a:pPr marL="285750" indent="-285750" algn="just">
              <a:buFont typeface="Wingdings" panose="05000000000000000000" pitchFamily="2" charset="2"/>
              <a:buChar char="Ø"/>
            </a:pPr>
            <a:r>
              <a:rPr lang="en-US" sz="2400" b="0" i="0" u="none" strike="noStrike" baseline="0" dirty="0">
                <a:solidFill>
                  <a:srgbClr val="000000"/>
                </a:solidFill>
              </a:rPr>
              <a:t>Testing software is operating the software under controlled conditions, to</a:t>
            </a:r>
          </a:p>
          <a:p>
            <a:pPr lvl="2" algn="just"/>
            <a:r>
              <a:rPr lang="en-US" sz="2400" b="0" i="0" u="none" strike="noStrike" baseline="0" dirty="0">
                <a:solidFill>
                  <a:srgbClr val="000000"/>
                </a:solidFill>
              </a:rPr>
              <a:t>(1) verify that it behaves “as specified” </a:t>
            </a:r>
          </a:p>
          <a:p>
            <a:pPr lvl="2" algn="just"/>
            <a:r>
              <a:rPr lang="en-US" sz="2400" b="0" i="0" u="none" strike="noStrike" baseline="0" dirty="0">
                <a:solidFill>
                  <a:srgbClr val="000000"/>
                </a:solidFill>
              </a:rPr>
              <a:t>(2) to detect errors</a:t>
            </a:r>
          </a:p>
          <a:p>
            <a:pPr lvl="2" algn="just"/>
            <a:r>
              <a:rPr lang="en-US" sz="2400" b="0" i="0" u="none" strike="noStrike" baseline="0" dirty="0">
                <a:solidFill>
                  <a:srgbClr val="000000"/>
                </a:solidFill>
              </a:rPr>
              <a:t>(3) to validate that what has been specified is what the user actually wanted</a:t>
            </a:r>
            <a:r>
              <a:rPr lang="en-US" b="0" i="0" u="none" strike="noStrike" baseline="0" dirty="0">
                <a:solidFill>
                  <a:srgbClr val="000000"/>
                </a:solidFill>
                <a:latin typeface="Arial" panose="020B0604020202020204" pitchFamily="34" charset="0"/>
              </a:rPr>
              <a:t>. </a:t>
            </a:r>
          </a:p>
        </p:txBody>
      </p:sp>
      <p:sp>
        <p:nvSpPr>
          <p:cNvPr id="6" name="Rectangle 5"/>
          <p:cNvSpPr/>
          <p:nvPr/>
        </p:nvSpPr>
        <p:spPr>
          <a:xfrm>
            <a:off x="172978" y="1790700"/>
            <a:ext cx="2367956" cy="461665"/>
          </a:xfrm>
          <a:prstGeom prst="rect">
            <a:avLst/>
          </a:prstGeom>
        </p:spPr>
        <p:txBody>
          <a:bodyPr wrap="none">
            <a:spAutoFit/>
          </a:bodyPr>
          <a:lstStyle/>
          <a:p>
            <a:r>
              <a:rPr lang="en-IN" sz="1800" b="0" i="0" u="none" strike="noStrike" baseline="0" dirty="0">
                <a:solidFill>
                  <a:srgbClr val="000000"/>
                </a:solidFill>
                <a:latin typeface="Arial" panose="020B0604020202020204" pitchFamily="34" charset="0"/>
              </a:rPr>
              <a:t> </a:t>
            </a:r>
            <a:r>
              <a:rPr lang="en-IN" sz="2400" b="1" i="0" u="none" strike="noStrike" baseline="0" dirty="0">
                <a:solidFill>
                  <a:srgbClr val="0000FF"/>
                </a:solidFill>
              </a:rPr>
              <a:t>Software Testing</a:t>
            </a:r>
            <a:endParaRPr lang="en-US" sz="2400" b="1" dirty="0">
              <a:solidFill>
                <a:srgbClr val="0000FF"/>
              </a:solidFill>
              <a:cs typeface="Times New Roman"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06505"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Black Box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B228FCB5-561B-4EBE-BAE0-67E9AA3E75AE}"/>
              </a:ext>
            </a:extLst>
          </p:cNvPr>
          <p:cNvPicPr>
            <a:picLocks noChangeAspect="1"/>
          </p:cNvPicPr>
          <p:nvPr/>
        </p:nvPicPr>
        <p:blipFill>
          <a:blip r:embed="rId3"/>
          <a:stretch>
            <a:fillRect/>
          </a:stretch>
        </p:blipFill>
        <p:spPr>
          <a:xfrm>
            <a:off x="3352800" y="3429000"/>
            <a:ext cx="5010150" cy="2085975"/>
          </a:xfrm>
          <a:prstGeom prst="rect">
            <a:avLst/>
          </a:prstGeom>
        </p:spPr>
      </p:pic>
    </p:spTree>
    <p:extLst>
      <p:ext uri="{BB962C8B-B14F-4D97-AF65-F5344CB8AC3E}">
        <p14:creationId xmlns:p14="http://schemas.microsoft.com/office/powerpoint/2010/main" xmlns="" val="19449449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06505" cy="443198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Black Box Testing Techniques: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2400" b="1" dirty="0">
              <a:solidFill>
                <a:srgbClr val="0000FF"/>
              </a:solidFill>
              <a:latin typeface="Calibri"/>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	</a:t>
            </a:r>
            <a:r>
              <a:rPr kumimoji="0" lang="en-IN" sz="2400" i="0" u="none" strike="noStrike" kern="1200" cap="none" spc="0" normalizeH="0" baseline="0" noProof="0" dirty="0">
                <a:ln>
                  <a:noFill/>
                </a:ln>
                <a:effectLst/>
                <a:uLnTx/>
                <a:uFillTx/>
                <a:latin typeface="Calibri"/>
                <a:ea typeface="+mn-ea"/>
                <a:cs typeface="+mn-cs"/>
              </a:rPr>
              <a:t>Used to pick the test cases in a systematic manner</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400" dirty="0">
                <a:latin typeface="Calibri"/>
              </a:rPr>
              <a:t>	Using the below technique we could save lot of testing time and get the good test coverage.</a:t>
            </a:r>
            <a:endParaRPr kumimoji="0" lang="en-IN" sz="2400" i="0" u="none" strike="noStrike" kern="1200" cap="none" spc="0" normalizeH="0" baseline="0" noProof="0" dirty="0">
              <a:ln>
                <a:noFill/>
              </a:ln>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2400" b="1" dirty="0">
              <a:solidFill>
                <a:srgbClr val="0000FF"/>
              </a:solidFill>
              <a:latin typeface="Calibri"/>
            </a:endParaRPr>
          </a:p>
          <a:p>
            <a:pPr marL="2171700" lvl="4" indent="-342900">
              <a:buFont typeface="Wingdings" panose="05000000000000000000" pitchFamily="2" charset="2"/>
              <a:buChar char="Ø"/>
              <a:defRPr/>
            </a:pPr>
            <a:r>
              <a:rPr kumimoji="0" lang="en-IN" sz="2400" b="1" i="0" u="none" strike="noStrike" kern="1200" cap="none" spc="0" normalizeH="0" baseline="0" noProof="0" dirty="0">
                <a:ln>
                  <a:noFill/>
                </a:ln>
                <a:solidFill>
                  <a:srgbClr val="FF0000"/>
                </a:solidFill>
                <a:effectLst/>
                <a:uLnTx/>
                <a:uFillTx/>
                <a:latin typeface="Calibri"/>
                <a:ea typeface="+mn-ea"/>
                <a:cs typeface="+mn-cs"/>
              </a:rPr>
              <a:t>Equivalence Partitioning</a:t>
            </a:r>
          </a:p>
          <a:p>
            <a:pPr marL="2171700" lvl="4" indent="-342900">
              <a:buFont typeface="Wingdings" panose="05000000000000000000" pitchFamily="2" charset="2"/>
              <a:buChar char="Ø"/>
              <a:defRPr/>
            </a:pPr>
            <a:r>
              <a:rPr lang="en-IN" sz="2400" b="1" dirty="0">
                <a:solidFill>
                  <a:srgbClr val="FF0000"/>
                </a:solidFill>
                <a:latin typeface="Calibri"/>
              </a:rPr>
              <a:t>Boundary Value Analysis</a:t>
            </a:r>
          </a:p>
          <a:p>
            <a:pPr marL="2171700" lvl="4" indent="-342900">
              <a:buFont typeface="Wingdings" panose="05000000000000000000" pitchFamily="2" charset="2"/>
              <a:buChar char="Ø"/>
              <a:defRPr/>
            </a:pPr>
            <a:r>
              <a:rPr kumimoji="0" lang="en-IN" sz="2400" b="1" i="0" u="none" strike="noStrike" kern="1200" cap="none" spc="0" normalizeH="0" baseline="0" noProof="0" dirty="0">
                <a:ln>
                  <a:noFill/>
                </a:ln>
                <a:solidFill>
                  <a:srgbClr val="FF0000"/>
                </a:solidFill>
                <a:effectLst/>
                <a:uLnTx/>
                <a:uFillTx/>
                <a:latin typeface="Calibri"/>
                <a:ea typeface="+mn-ea"/>
                <a:cs typeface="+mn-cs"/>
              </a:rPr>
              <a:t>Decision Table</a:t>
            </a:r>
          </a:p>
          <a:p>
            <a:pPr marL="2171700" lvl="4" indent="-342900">
              <a:buFont typeface="Wingdings" panose="05000000000000000000" pitchFamily="2" charset="2"/>
              <a:buChar char="Ø"/>
              <a:defRPr/>
            </a:pPr>
            <a:r>
              <a:rPr lang="en-IN" sz="2400" b="1" dirty="0">
                <a:solidFill>
                  <a:srgbClr val="FF0000"/>
                </a:solidFill>
                <a:latin typeface="Calibri"/>
              </a:rPr>
              <a:t>State Transition</a:t>
            </a:r>
            <a:endParaRPr kumimoji="0" lang="en-IN" sz="2400" b="1"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6426009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06505"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err="1">
                <a:ln>
                  <a:noFill/>
                </a:ln>
                <a:solidFill>
                  <a:srgbClr val="0000FF"/>
                </a:solidFill>
                <a:effectLst/>
                <a:uLnTx/>
                <a:uFillTx/>
                <a:latin typeface="Calibri"/>
                <a:ea typeface="+mn-ea"/>
                <a:cs typeface="+mn-cs"/>
              </a:rPr>
              <a:t>Equivalance</a:t>
            </a:r>
            <a:r>
              <a:rPr kumimoji="0" lang="en-IN" sz="2400" b="1" i="0" u="none" strike="noStrike" kern="1200" cap="none" spc="0" normalizeH="0" baseline="0" noProof="0" dirty="0">
                <a:ln>
                  <a:noFill/>
                </a:ln>
                <a:solidFill>
                  <a:srgbClr val="0000FF"/>
                </a:solidFill>
                <a:effectLst/>
                <a:uLnTx/>
                <a:uFillTx/>
                <a:latin typeface="Calibri"/>
                <a:ea typeface="+mn-ea"/>
                <a:cs typeface="+mn-cs"/>
              </a:rPr>
              <a:t> Class Partitioning: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2400" b="1" dirty="0">
              <a:solidFill>
                <a:srgbClr val="0000FF"/>
              </a:solidFill>
              <a:latin typeface="Calibri"/>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400" i="0" u="none" strike="noStrike" kern="1200" cap="none" spc="0" normalizeH="0" baseline="0" noProof="0" dirty="0">
                <a:ln>
                  <a:noFill/>
                </a:ln>
                <a:effectLst/>
                <a:uLnTx/>
                <a:uFillTx/>
                <a:latin typeface="Calibri"/>
                <a:ea typeface="+mn-ea"/>
                <a:cs typeface="+mn-cs"/>
              </a:rPr>
              <a:t>Inputs to the software or system are divided into groups that are expected to exhibit similar behaviour</a:t>
            </a:r>
            <a:r>
              <a:rPr lang="en-IN" sz="2400" dirty="0">
                <a:latin typeface="Calibri"/>
              </a:rPr>
              <a:t>, so they are likely to be proposed in the same way.</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400" i="0" u="none" strike="noStrike" kern="1200" cap="none" spc="0" normalizeH="0" baseline="0" noProof="0" dirty="0">
                <a:ln>
                  <a:noFill/>
                </a:ln>
                <a:effectLst/>
                <a:uLnTx/>
                <a:uFillTx/>
                <a:latin typeface="Calibri"/>
                <a:ea typeface="+mn-ea"/>
                <a:cs typeface="+mn-cs"/>
              </a:rPr>
              <a:t>Hence selecting one input from each group to design the test cases.</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400" dirty="0">
                <a:latin typeface="Calibri"/>
              </a:rPr>
              <a:t>If a condition in a partition is valid, other conditions are valid too.</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400" i="0" u="none" strike="noStrike" kern="1200" cap="none" spc="0" normalizeH="0" baseline="0" noProof="0" dirty="0">
                <a:ln>
                  <a:noFill/>
                </a:ln>
                <a:effectLst/>
                <a:uLnTx/>
                <a:uFillTx/>
                <a:latin typeface="Calibri"/>
                <a:ea typeface="+mn-ea"/>
                <a:cs typeface="+mn-cs"/>
              </a:rPr>
              <a:t>If a condition in a partition is invalid, other conditions are invalid too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i="0" u="none" strike="noStrike" kern="1200" cap="none" spc="0" normalizeH="0" baseline="0" noProof="0" dirty="0">
              <a:ln>
                <a:noFill/>
              </a:ln>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3713545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250253" y="1756890"/>
            <a:ext cx="10406505"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err="1">
                <a:ln>
                  <a:noFill/>
                </a:ln>
                <a:solidFill>
                  <a:srgbClr val="0000FF"/>
                </a:solidFill>
                <a:effectLst/>
                <a:uLnTx/>
                <a:uFillTx/>
                <a:latin typeface="Calibri"/>
                <a:ea typeface="+mn-ea"/>
                <a:cs typeface="+mn-cs"/>
              </a:rPr>
              <a:t>Equivalance</a:t>
            </a:r>
            <a:r>
              <a:rPr kumimoji="0" lang="en-IN" sz="2400" b="1" i="0" u="none" strike="noStrike" kern="1200" cap="none" spc="0" normalizeH="0" baseline="0" noProof="0" dirty="0">
                <a:ln>
                  <a:noFill/>
                </a:ln>
                <a:solidFill>
                  <a:srgbClr val="0000FF"/>
                </a:solidFill>
                <a:effectLst/>
                <a:uLnTx/>
                <a:uFillTx/>
                <a:latin typeface="Calibri"/>
                <a:ea typeface="+mn-ea"/>
                <a:cs typeface="+mn-cs"/>
              </a:rPr>
              <a:t> Class Partitioning: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1547" y="13652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DEEF6F1A-33A1-4CBD-A4CE-13BDC0A501EB}"/>
              </a:ext>
            </a:extLst>
          </p:cNvPr>
          <p:cNvPicPr>
            <a:picLocks noChangeAspect="1"/>
          </p:cNvPicPr>
          <p:nvPr/>
        </p:nvPicPr>
        <p:blipFill>
          <a:blip r:embed="rId3"/>
          <a:stretch>
            <a:fillRect/>
          </a:stretch>
        </p:blipFill>
        <p:spPr>
          <a:xfrm>
            <a:off x="1210976" y="2627713"/>
            <a:ext cx="9770047" cy="3429000"/>
          </a:xfrm>
          <a:prstGeom prst="rect">
            <a:avLst/>
          </a:prstGeom>
        </p:spPr>
      </p:pic>
    </p:spTree>
    <p:extLst>
      <p:ext uri="{BB962C8B-B14F-4D97-AF65-F5344CB8AC3E}">
        <p14:creationId xmlns:p14="http://schemas.microsoft.com/office/powerpoint/2010/main" xmlns="" val="9952257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06505" cy="184665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err="1">
                <a:ln>
                  <a:noFill/>
                </a:ln>
                <a:solidFill>
                  <a:srgbClr val="0000FF"/>
                </a:solidFill>
                <a:effectLst/>
                <a:uLnTx/>
                <a:uFillTx/>
                <a:latin typeface="Calibri"/>
                <a:ea typeface="+mn-ea"/>
                <a:cs typeface="+mn-cs"/>
              </a:rPr>
              <a:t>Equivalance</a:t>
            </a:r>
            <a:r>
              <a:rPr kumimoji="0" lang="en-IN" sz="2400" b="1" i="0" u="none" strike="noStrike" kern="1200" cap="none" spc="0" normalizeH="0" baseline="0" noProof="0" dirty="0">
                <a:ln>
                  <a:noFill/>
                </a:ln>
                <a:solidFill>
                  <a:srgbClr val="0000FF"/>
                </a:solidFill>
                <a:effectLst/>
                <a:uLnTx/>
                <a:uFillTx/>
                <a:latin typeface="Calibri"/>
                <a:ea typeface="+mn-ea"/>
                <a:cs typeface="+mn-cs"/>
              </a:rPr>
              <a:t> Class Partitioning: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xmlns="" id="{97C641FC-F5CE-478D-B7FF-FAE64136A636}"/>
              </a:ext>
            </a:extLst>
          </p:cNvPr>
          <p:cNvPicPr>
            <a:picLocks noChangeAspect="1"/>
          </p:cNvPicPr>
          <p:nvPr/>
        </p:nvPicPr>
        <p:blipFill>
          <a:blip r:embed="rId3"/>
          <a:stretch>
            <a:fillRect/>
          </a:stretch>
        </p:blipFill>
        <p:spPr>
          <a:xfrm>
            <a:off x="1071562" y="2776898"/>
            <a:ext cx="10048875" cy="3633790"/>
          </a:xfrm>
          <a:prstGeom prst="rect">
            <a:avLst/>
          </a:prstGeom>
        </p:spPr>
      </p:pic>
    </p:spTree>
    <p:extLst>
      <p:ext uri="{BB962C8B-B14F-4D97-AF65-F5344CB8AC3E}">
        <p14:creationId xmlns:p14="http://schemas.microsoft.com/office/powerpoint/2010/main" xmlns="" val="25443127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06505" cy="33239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Boundary Value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2400" b="1" dirty="0">
              <a:solidFill>
                <a:srgbClr val="0000FF"/>
              </a:solidFill>
              <a:latin typeface="Calibri"/>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400" i="0" u="none" strike="noStrike" kern="1200" cap="none" spc="0" normalizeH="0" baseline="0" noProof="0" dirty="0">
                <a:ln>
                  <a:noFill/>
                </a:ln>
                <a:effectLst/>
                <a:uLnTx/>
                <a:uFillTx/>
                <a:latin typeface="Calibri"/>
                <a:ea typeface="+mn-ea"/>
                <a:cs typeface="+mn-cs"/>
              </a:rPr>
              <a:t>Based on testing the boundary values of valid and invalid partitions</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400" dirty="0">
                <a:latin typeface="Calibri"/>
              </a:rPr>
              <a:t>Every partition has its maximum and minimum values and these max and min values are the boundary values of the partition</a:t>
            </a:r>
            <a:endParaRPr kumimoji="0" lang="en-IN" sz="2400" i="0" u="none" strike="noStrike" kern="1200" cap="none" spc="0" normalizeH="0" baseline="0" noProof="0" dirty="0">
              <a:ln>
                <a:noFill/>
              </a:ln>
              <a:effectLst/>
              <a:uLnTx/>
              <a:uFillTx/>
              <a:latin typeface="Calibri"/>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400" dirty="0">
                <a:latin typeface="Calibri"/>
              </a:rPr>
              <a:t>A boundary value for a valid partition is a valid boundary value.</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400" dirty="0">
                <a:latin typeface="Calibri"/>
              </a:rPr>
              <a:t>A boundary value for an invalid partition is an invalid boundary value. </a:t>
            </a:r>
            <a:endParaRPr kumimoji="0" lang="en-IN" sz="2400" i="0" u="none" strike="noStrike" kern="1200" cap="none" spc="0" normalizeH="0" baseline="0" noProof="0" dirty="0">
              <a:ln>
                <a:noFill/>
              </a:ln>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39210929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06505"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Boundary Value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a:extLst>
              <a:ext uri="{FF2B5EF4-FFF2-40B4-BE49-F238E27FC236}">
                <a16:creationId xmlns:a16="http://schemas.microsoft.com/office/drawing/2014/main" xmlns="" id="{EC9D7E65-2122-4B72-A285-082D90F0E16C}"/>
              </a:ext>
            </a:extLst>
          </p:cNvPr>
          <p:cNvPicPr>
            <a:picLocks noChangeAspect="1"/>
          </p:cNvPicPr>
          <p:nvPr/>
        </p:nvPicPr>
        <p:blipFill>
          <a:blip r:embed="rId3"/>
          <a:stretch>
            <a:fillRect/>
          </a:stretch>
        </p:blipFill>
        <p:spPr>
          <a:xfrm>
            <a:off x="390429" y="2863275"/>
            <a:ext cx="7629525" cy="3124200"/>
          </a:xfrm>
          <a:prstGeom prst="rect">
            <a:avLst/>
          </a:prstGeom>
        </p:spPr>
      </p:pic>
      <p:pic>
        <p:nvPicPr>
          <p:cNvPr id="3" name="Picture 2">
            <a:extLst>
              <a:ext uri="{FF2B5EF4-FFF2-40B4-BE49-F238E27FC236}">
                <a16:creationId xmlns:a16="http://schemas.microsoft.com/office/drawing/2014/main" xmlns="" id="{26023C0F-C08C-40D2-AAEC-0F7BF50FFCC9}"/>
              </a:ext>
            </a:extLst>
          </p:cNvPr>
          <p:cNvPicPr>
            <a:picLocks noChangeAspect="1"/>
          </p:cNvPicPr>
          <p:nvPr/>
        </p:nvPicPr>
        <p:blipFill>
          <a:blip r:embed="rId4"/>
          <a:stretch>
            <a:fillRect/>
          </a:stretch>
        </p:blipFill>
        <p:spPr>
          <a:xfrm>
            <a:off x="8211695" y="1946776"/>
            <a:ext cx="3624705" cy="2185415"/>
          </a:xfrm>
          <a:prstGeom prst="rect">
            <a:avLst/>
          </a:prstGeom>
        </p:spPr>
      </p:pic>
      <p:pic>
        <p:nvPicPr>
          <p:cNvPr id="10" name="Picture 9">
            <a:extLst>
              <a:ext uri="{FF2B5EF4-FFF2-40B4-BE49-F238E27FC236}">
                <a16:creationId xmlns:a16="http://schemas.microsoft.com/office/drawing/2014/main" xmlns="" id="{C39564B2-D545-4C31-AEFB-6536784ED900}"/>
              </a:ext>
            </a:extLst>
          </p:cNvPr>
          <p:cNvPicPr>
            <a:picLocks noChangeAspect="1"/>
          </p:cNvPicPr>
          <p:nvPr/>
        </p:nvPicPr>
        <p:blipFill>
          <a:blip r:embed="rId5"/>
          <a:stretch>
            <a:fillRect/>
          </a:stretch>
        </p:blipFill>
        <p:spPr>
          <a:xfrm>
            <a:off x="8211695" y="4095077"/>
            <a:ext cx="3621338" cy="2298391"/>
          </a:xfrm>
          <a:prstGeom prst="rect">
            <a:avLst/>
          </a:prstGeom>
        </p:spPr>
      </p:pic>
    </p:spTree>
    <p:extLst>
      <p:ext uri="{BB962C8B-B14F-4D97-AF65-F5344CB8AC3E}">
        <p14:creationId xmlns:p14="http://schemas.microsoft.com/office/powerpoint/2010/main" xmlns="" val="7366889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06505" cy="1846659"/>
          </a:xfrm>
          <a:prstGeom prst="rect">
            <a:avLst/>
          </a:prstGeom>
        </p:spPr>
        <p:txBody>
          <a:bodyPr wrap="square">
            <a:spAutoFit/>
          </a:bodyPr>
          <a:lstStyle/>
          <a:p>
            <a:pPr>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Boundary Value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05AB8945-83DF-438F-BD65-6B3E49545BF0}"/>
              </a:ext>
            </a:extLst>
          </p:cNvPr>
          <p:cNvPicPr>
            <a:picLocks noChangeAspect="1"/>
          </p:cNvPicPr>
          <p:nvPr/>
        </p:nvPicPr>
        <p:blipFill>
          <a:blip r:embed="rId3"/>
          <a:stretch>
            <a:fillRect/>
          </a:stretch>
        </p:blipFill>
        <p:spPr>
          <a:xfrm>
            <a:off x="304800" y="2923477"/>
            <a:ext cx="6515100" cy="2933700"/>
          </a:xfrm>
          <a:prstGeom prst="rect">
            <a:avLst/>
          </a:prstGeom>
        </p:spPr>
      </p:pic>
      <p:pic>
        <p:nvPicPr>
          <p:cNvPr id="10" name="Picture 9">
            <a:extLst>
              <a:ext uri="{FF2B5EF4-FFF2-40B4-BE49-F238E27FC236}">
                <a16:creationId xmlns:a16="http://schemas.microsoft.com/office/drawing/2014/main" xmlns="" id="{8635EA9B-DB08-4878-BE01-22230982428B}"/>
              </a:ext>
            </a:extLst>
          </p:cNvPr>
          <p:cNvPicPr>
            <a:picLocks noChangeAspect="1"/>
          </p:cNvPicPr>
          <p:nvPr/>
        </p:nvPicPr>
        <p:blipFill>
          <a:blip r:embed="rId4"/>
          <a:stretch>
            <a:fillRect/>
          </a:stretch>
        </p:blipFill>
        <p:spPr>
          <a:xfrm>
            <a:off x="7368030" y="1770254"/>
            <a:ext cx="3648075" cy="2971800"/>
          </a:xfrm>
          <a:prstGeom prst="rect">
            <a:avLst/>
          </a:prstGeom>
        </p:spPr>
      </p:pic>
      <p:pic>
        <p:nvPicPr>
          <p:cNvPr id="12" name="Picture 11">
            <a:extLst>
              <a:ext uri="{FF2B5EF4-FFF2-40B4-BE49-F238E27FC236}">
                <a16:creationId xmlns:a16="http://schemas.microsoft.com/office/drawing/2014/main" xmlns="" id="{DCB0678F-8F29-42B5-A872-08EB8BF60481}"/>
              </a:ext>
            </a:extLst>
          </p:cNvPr>
          <p:cNvPicPr>
            <a:picLocks noChangeAspect="1"/>
          </p:cNvPicPr>
          <p:nvPr/>
        </p:nvPicPr>
        <p:blipFill>
          <a:blip r:embed="rId5"/>
          <a:stretch>
            <a:fillRect/>
          </a:stretch>
        </p:blipFill>
        <p:spPr>
          <a:xfrm>
            <a:off x="7368030" y="4771327"/>
            <a:ext cx="3648075" cy="1781873"/>
          </a:xfrm>
          <a:prstGeom prst="rect">
            <a:avLst/>
          </a:prstGeom>
        </p:spPr>
      </p:pic>
    </p:spTree>
    <p:extLst>
      <p:ext uri="{BB962C8B-B14F-4D97-AF65-F5344CB8AC3E}">
        <p14:creationId xmlns:p14="http://schemas.microsoft.com/office/powerpoint/2010/main" xmlns="" val="37711369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06505"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Decision Table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2400" b="1" dirty="0">
              <a:solidFill>
                <a:srgbClr val="0000FF"/>
              </a:solidFill>
              <a:latin typeface="Calibri"/>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400" i="0" u="none" strike="noStrike" kern="1200" cap="none" spc="0" normalizeH="0" baseline="0" noProof="0" dirty="0">
                <a:ln>
                  <a:noFill/>
                </a:ln>
                <a:effectLst/>
                <a:uLnTx/>
                <a:uFillTx/>
                <a:latin typeface="Calibri"/>
                <a:ea typeface="+mn-ea"/>
                <a:cs typeface="+mn-cs"/>
              </a:rPr>
              <a:t>It deals with condition and action</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400" dirty="0" err="1">
                <a:latin typeface="Calibri"/>
              </a:rPr>
              <a:t>Eg.</a:t>
            </a:r>
            <a:r>
              <a:rPr lang="en-IN" sz="2400" dirty="0">
                <a:latin typeface="Calibri"/>
              </a:rPr>
              <a:t> Login Validation</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400" i="0" u="none" strike="noStrike" kern="1200" cap="none" spc="0" normalizeH="0" baseline="0" noProof="0" dirty="0" err="1">
                <a:ln>
                  <a:noFill/>
                </a:ln>
                <a:effectLst/>
                <a:uLnTx/>
                <a:uFillTx/>
                <a:latin typeface="Calibri"/>
                <a:ea typeface="+mn-ea"/>
                <a:cs typeface="+mn-cs"/>
              </a:rPr>
              <a:t>Eg.</a:t>
            </a:r>
            <a:r>
              <a:rPr kumimoji="0" lang="en-IN" sz="2400" i="0" u="none" strike="noStrike" kern="1200" cap="none" spc="0" normalizeH="0" baseline="0" noProof="0" dirty="0">
                <a:ln>
                  <a:noFill/>
                </a:ln>
                <a:effectLst/>
                <a:uLnTx/>
                <a:uFillTx/>
                <a:latin typeface="Calibri"/>
                <a:ea typeface="+mn-ea"/>
                <a:cs typeface="+mn-cs"/>
              </a:rPr>
              <a:t> Online Money transfer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35876421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250253" y="1756890"/>
            <a:ext cx="10406505" cy="221599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Decision Table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1547" y="13652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xmlns="" id="{66C1A918-16FE-43BE-B641-2CF151D846A3}"/>
              </a:ext>
            </a:extLst>
          </p:cNvPr>
          <p:cNvPicPr>
            <a:picLocks noChangeAspect="1"/>
          </p:cNvPicPr>
          <p:nvPr/>
        </p:nvPicPr>
        <p:blipFill>
          <a:blip r:embed="rId3"/>
          <a:stretch>
            <a:fillRect/>
          </a:stretch>
        </p:blipFill>
        <p:spPr>
          <a:xfrm>
            <a:off x="355599" y="3010874"/>
            <a:ext cx="10406505" cy="3080706"/>
          </a:xfrm>
          <a:prstGeom prst="rect">
            <a:avLst/>
          </a:prstGeom>
        </p:spPr>
      </p:pic>
    </p:spTree>
    <p:extLst>
      <p:ext uri="{BB962C8B-B14F-4D97-AF65-F5344CB8AC3E}">
        <p14:creationId xmlns:p14="http://schemas.microsoft.com/office/powerpoint/2010/main" xmlns="" val="3849996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304800" y="2553555"/>
            <a:ext cx="11277600" cy="1674176"/>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endParaRPr lang="en-IN" sz="1800" b="0" i="0" u="none" strike="noStrike" baseline="0" dirty="0">
              <a:solidFill>
                <a:srgbClr val="000000"/>
              </a:solidFill>
              <a:latin typeface="Arial" panose="020B0604020202020204" pitchFamily="34" charset="0"/>
            </a:endParaRPr>
          </a:p>
          <a:p>
            <a:pPr marL="342900" indent="-342900">
              <a:buFont typeface="Wingdings" panose="05000000000000000000" pitchFamily="2" charset="2"/>
              <a:buChar char="Ø"/>
            </a:pPr>
            <a:r>
              <a:rPr lang="en-US" sz="2400" b="0" i="0" u="none" strike="noStrike" baseline="0" dirty="0">
                <a:solidFill>
                  <a:srgbClr val="000000"/>
                </a:solidFill>
              </a:rPr>
              <a:t>Testing is a process of executing a program with the intent of finding an error. </a:t>
            </a:r>
          </a:p>
          <a:p>
            <a:pPr marL="342900" indent="-342900">
              <a:buFont typeface="Wingdings" panose="05000000000000000000" pitchFamily="2" charset="2"/>
              <a:buChar char="Ø"/>
            </a:pPr>
            <a:r>
              <a:rPr lang="en-US" sz="2400" b="0" i="0" u="none" strike="noStrike" baseline="0" dirty="0">
                <a:solidFill>
                  <a:srgbClr val="000000"/>
                </a:solidFill>
              </a:rPr>
              <a:t>A good test case is one that has a high probability of finding an as-yet undiscovered error. </a:t>
            </a:r>
          </a:p>
        </p:txBody>
      </p:sp>
      <p:sp>
        <p:nvSpPr>
          <p:cNvPr id="6" name="Rectangle 5"/>
          <p:cNvSpPr/>
          <p:nvPr/>
        </p:nvSpPr>
        <p:spPr>
          <a:xfrm>
            <a:off x="172978" y="1790700"/>
            <a:ext cx="262193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algn="l"/>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endParaRPr lang="en-IN" sz="1800" b="0" i="0" u="none" strike="noStrike" baseline="0" dirty="0">
              <a:solidFill>
                <a:srgbClr val="000000"/>
              </a:solidFill>
              <a:latin typeface="Arial" panose="020B0604020202020204" pitchFamily="34" charset="0"/>
            </a:endParaRPr>
          </a:p>
          <a:p>
            <a:r>
              <a:rPr lang="en-IN" sz="1800" b="0" i="0" u="none" strike="noStrike" baseline="0" dirty="0">
                <a:solidFill>
                  <a:srgbClr val="000000"/>
                </a:solidFill>
                <a:latin typeface="Arial" panose="020B0604020202020204" pitchFamily="34" charset="0"/>
              </a:rPr>
              <a:t> </a:t>
            </a:r>
            <a:r>
              <a:rPr lang="en-IN" sz="2400" b="1" i="0" u="none" strike="noStrike" baseline="0" dirty="0">
                <a:solidFill>
                  <a:srgbClr val="0000FF"/>
                </a:solidFill>
              </a:rPr>
              <a:t>Testing Objectives </a:t>
            </a:r>
            <a:endParaRPr kumimoji="0" lang="en-US" sz="2400" b="1" i="0" u="none" strike="noStrike" kern="1200" cap="none" spc="0" normalizeH="0" baseline="0" noProof="0" dirty="0">
              <a:ln>
                <a:noFill/>
              </a:ln>
              <a:solidFill>
                <a:srgbClr val="0000FF"/>
              </a:solidFill>
              <a:effectLst/>
              <a:uLnTx/>
              <a:uFillTx/>
              <a:cs typeface="Times New Roman"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32044267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06505" cy="184665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Decision Table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xmlns="" id="{27D597E2-0A1A-4015-8E66-953D1CD4FFBB}"/>
              </a:ext>
            </a:extLst>
          </p:cNvPr>
          <p:cNvPicPr>
            <a:picLocks noChangeAspect="1"/>
          </p:cNvPicPr>
          <p:nvPr/>
        </p:nvPicPr>
        <p:blipFill>
          <a:blip r:embed="rId3"/>
          <a:stretch>
            <a:fillRect/>
          </a:stretch>
        </p:blipFill>
        <p:spPr>
          <a:xfrm>
            <a:off x="609600" y="2971800"/>
            <a:ext cx="10058400" cy="3384553"/>
          </a:xfrm>
          <a:prstGeom prst="rect">
            <a:avLst/>
          </a:prstGeom>
        </p:spPr>
      </p:pic>
    </p:spTree>
    <p:extLst>
      <p:ext uri="{BB962C8B-B14F-4D97-AF65-F5344CB8AC3E}">
        <p14:creationId xmlns:p14="http://schemas.microsoft.com/office/powerpoint/2010/main" xmlns="" val="37782214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250253" y="1756890"/>
            <a:ext cx="10406505" cy="221599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State Transition </a:t>
            </a:r>
            <a:r>
              <a:rPr kumimoji="0" lang="en-IN" sz="2400" b="1" i="0" u="none" strike="noStrike" kern="1200" cap="none" spc="0" normalizeH="0" baseline="0" noProof="0" dirty="0" err="1">
                <a:ln>
                  <a:noFill/>
                </a:ln>
                <a:solidFill>
                  <a:srgbClr val="0000FF"/>
                </a:solidFill>
                <a:effectLst/>
                <a:uLnTx/>
                <a:uFillTx/>
                <a:latin typeface="Calibri"/>
                <a:ea typeface="+mn-ea"/>
                <a:cs typeface="+mn-cs"/>
              </a:rPr>
              <a:t>Testing:Login</a:t>
            </a:r>
            <a:r>
              <a:rPr kumimoji="0" lang="en-IN" sz="2400" b="1" i="0" u="none" strike="noStrike" kern="1200" cap="none" spc="0" normalizeH="0" baseline="0" noProof="0" dirty="0">
                <a:ln>
                  <a:noFill/>
                </a:ln>
                <a:solidFill>
                  <a:srgbClr val="0000FF"/>
                </a:solidFill>
                <a:effectLst/>
                <a:uLnTx/>
                <a:uFillTx/>
                <a:latin typeface="Calibri"/>
                <a:ea typeface="+mn-ea"/>
                <a:cs typeface="+mn-cs"/>
              </a:rPr>
              <a:t> page of an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1547" y="13652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AE3E1D97-37B3-4542-9ECB-28CE17CFEB4B}"/>
              </a:ext>
            </a:extLst>
          </p:cNvPr>
          <p:cNvPicPr>
            <a:picLocks noChangeAspect="1"/>
          </p:cNvPicPr>
          <p:nvPr/>
        </p:nvPicPr>
        <p:blipFill>
          <a:blip r:embed="rId3"/>
          <a:stretch>
            <a:fillRect/>
          </a:stretch>
        </p:blipFill>
        <p:spPr>
          <a:xfrm>
            <a:off x="609600" y="2742109"/>
            <a:ext cx="5105400" cy="3604719"/>
          </a:xfrm>
          <a:prstGeom prst="rect">
            <a:avLst/>
          </a:prstGeom>
        </p:spPr>
      </p:pic>
      <p:pic>
        <p:nvPicPr>
          <p:cNvPr id="9" name="Picture 8">
            <a:extLst>
              <a:ext uri="{FF2B5EF4-FFF2-40B4-BE49-F238E27FC236}">
                <a16:creationId xmlns:a16="http://schemas.microsoft.com/office/drawing/2014/main" xmlns="" id="{72AD65F1-0095-4672-87AC-02AF5C958B12}"/>
              </a:ext>
            </a:extLst>
          </p:cNvPr>
          <p:cNvPicPr>
            <a:picLocks noChangeAspect="1"/>
          </p:cNvPicPr>
          <p:nvPr/>
        </p:nvPicPr>
        <p:blipFill>
          <a:blip r:embed="rId4"/>
          <a:stretch>
            <a:fillRect/>
          </a:stretch>
        </p:blipFill>
        <p:spPr>
          <a:xfrm>
            <a:off x="5958448" y="2742109"/>
            <a:ext cx="5604902" cy="3614244"/>
          </a:xfrm>
          <a:prstGeom prst="rect">
            <a:avLst/>
          </a:prstGeom>
        </p:spPr>
      </p:pic>
    </p:spTree>
    <p:extLst>
      <p:ext uri="{BB962C8B-B14F-4D97-AF65-F5344CB8AC3E}">
        <p14:creationId xmlns:p14="http://schemas.microsoft.com/office/powerpoint/2010/main" xmlns="" val="40898770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06505" cy="184665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Test Case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800100" marR="0" lvl="1" indent="-342900" algn="just"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lang="en-US" sz="2400" b="0" i="0" dirty="0">
                <a:solidFill>
                  <a:srgbClr val="000000"/>
                </a:solidFill>
                <a:effectLst/>
                <a:latin typeface="+mj-lt"/>
              </a:rPr>
              <a:t>A test case is a document, which has a set of test data, preconditions, expected results and postconditions, developed for a particular test scenario in order to verify compliance against a specific requirement</a:t>
            </a:r>
            <a:r>
              <a:rPr lang="en-US" sz="2400" b="0" i="0" dirty="0">
                <a:solidFill>
                  <a:srgbClr val="000000"/>
                </a:solidFill>
                <a:effectLst/>
                <a:latin typeface="Arial" panose="020B0604020202020204" pitchFamily="34" charset="0"/>
              </a:rPr>
              <a:t>.</a:t>
            </a: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8797733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indent="-571500">
              <a:buFont typeface="Wingdings" panose="05000000000000000000" pitchFamily="2" charset="2"/>
              <a:buChar char="Ø"/>
              <a:defRPr/>
            </a:pPr>
            <a:endParaRPr lang="en-GB" altLang="en-US" sz="2400" dirty="0">
              <a:solidFill>
                <a:prstClr val="black"/>
              </a:solidFill>
            </a:endParaRPr>
          </a:p>
          <a:p>
            <a:pPr marL="571500" indent="-571500">
              <a:buFont typeface="Wingdings" panose="05000000000000000000" pitchFamily="2" charset="2"/>
              <a:buChar char="Ø"/>
              <a:defRPr/>
            </a:pPr>
            <a:endParaRPr lang="en-GB" altLang="en-US" sz="2400" dirty="0">
              <a:solidFill>
                <a:prstClr val="black"/>
              </a:solidFill>
            </a:endParaRPr>
          </a:p>
          <a:p>
            <a:pPr>
              <a:defRPr/>
            </a:pPr>
            <a:endParaRPr lang="en-GB" altLang="en-US" sz="3600" dirty="0">
              <a:solidFill>
                <a:prstClr val="black"/>
              </a:solidFill>
            </a:endParaRPr>
          </a:p>
        </p:txBody>
      </p:sp>
      <p:sp>
        <p:nvSpPr>
          <p:cNvPr id="5" name="Rectangle 4"/>
          <p:cNvSpPr/>
          <p:nvPr/>
        </p:nvSpPr>
        <p:spPr>
          <a:xfrm>
            <a:off x="413895" y="2105561"/>
            <a:ext cx="4767705" cy="738664"/>
          </a:xfrm>
          <a:prstGeom prst="rect">
            <a:avLst/>
          </a:prstGeom>
        </p:spPr>
        <p:txBody>
          <a:bodyPr wrap="square">
            <a:spAutoFit/>
          </a:bodyPr>
          <a:lstStyle/>
          <a:p>
            <a:pPr>
              <a:defRPr/>
            </a:pPr>
            <a:r>
              <a:rPr lang="en-IN" sz="2400" b="1" dirty="0">
                <a:solidFill>
                  <a:srgbClr val="0000FF"/>
                </a:solidFill>
              </a:rPr>
              <a:t>Test Case</a:t>
            </a:r>
          </a:p>
          <a:p>
            <a:pPr>
              <a:defRPr/>
            </a:pPr>
            <a:endParaRPr lang="en-IN" dirty="0">
              <a:solidFill>
                <a:srgbClr val="000000"/>
              </a:solidFill>
              <a:latin typeface="Arial" panose="020B0604020202020204" pitchFamily="34"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a:defRPr/>
            </a:pPr>
            <a:fld id="{B6F15528-21DE-4FAA-801E-634DDDAF4B2B}" type="slidenum">
              <a:rPr lang="en-US" smtClean="0">
                <a:solidFill>
                  <a:prstClr val="black">
                    <a:tint val="75000"/>
                  </a:prstClr>
                </a:solidFill>
              </a:rPr>
              <a:pPr>
                <a:defRPr/>
              </a:pPr>
              <a:t>83</a:t>
            </a:fld>
            <a:endParaRPr lang="en-US">
              <a:solidFill>
                <a:prstClr val="black">
                  <a:tint val="75000"/>
                </a:prst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8600" y="2743200"/>
            <a:ext cx="11534775" cy="3429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998398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indent="-571500">
              <a:buFont typeface="Wingdings" panose="05000000000000000000" pitchFamily="2" charset="2"/>
              <a:buChar char="Ø"/>
              <a:defRPr/>
            </a:pPr>
            <a:endParaRPr lang="en-GB" altLang="en-US" sz="2400" dirty="0">
              <a:solidFill>
                <a:prstClr val="black"/>
              </a:solidFill>
            </a:endParaRPr>
          </a:p>
          <a:p>
            <a:pPr marL="571500" indent="-571500">
              <a:buFont typeface="Wingdings" panose="05000000000000000000" pitchFamily="2" charset="2"/>
              <a:buChar char="Ø"/>
              <a:defRPr/>
            </a:pPr>
            <a:endParaRPr lang="en-GB" altLang="en-US" sz="2400" dirty="0">
              <a:solidFill>
                <a:prstClr val="black"/>
              </a:solidFill>
            </a:endParaRPr>
          </a:p>
          <a:p>
            <a:pPr>
              <a:defRPr/>
            </a:pPr>
            <a:endParaRPr lang="en-GB" altLang="en-US" sz="3600" dirty="0">
              <a:solidFill>
                <a:prstClr val="black"/>
              </a:solidFill>
            </a:endParaRPr>
          </a:p>
        </p:txBody>
      </p:sp>
      <p:sp>
        <p:nvSpPr>
          <p:cNvPr id="5" name="Rectangle 4"/>
          <p:cNvSpPr/>
          <p:nvPr/>
        </p:nvSpPr>
        <p:spPr>
          <a:xfrm>
            <a:off x="533400" y="1936747"/>
            <a:ext cx="4767705" cy="738664"/>
          </a:xfrm>
          <a:prstGeom prst="rect">
            <a:avLst/>
          </a:prstGeom>
        </p:spPr>
        <p:txBody>
          <a:bodyPr wrap="square">
            <a:spAutoFit/>
          </a:bodyPr>
          <a:lstStyle/>
          <a:p>
            <a:pPr>
              <a:defRPr/>
            </a:pPr>
            <a:r>
              <a:rPr lang="en-IN" sz="2400" b="1" dirty="0">
                <a:solidFill>
                  <a:srgbClr val="0000FF"/>
                </a:solidFill>
              </a:rPr>
              <a:t>Test Case</a:t>
            </a:r>
          </a:p>
          <a:p>
            <a:pPr>
              <a:defRPr/>
            </a:pPr>
            <a:endParaRPr lang="en-IN" dirty="0">
              <a:solidFill>
                <a:srgbClr val="000000"/>
              </a:solidFill>
              <a:latin typeface="Arial" panose="020B0604020202020204" pitchFamily="34"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a:defRPr/>
            </a:pPr>
            <a:fld id="{B6F15528-21DE-4FAA-801E-634DDDAF4B2B}" type="slidenum">
              <a:rPr lang="en-US" smtClean="0">
                <a:solidFill>
                  <a:prstClr val="black">
                    <a:tint val="75000"/>
                  </a:prstClr>
                </a:solidFill>
              </a:rPr>
              <a:pPr>
                <a:defRPr/>
              </a:pPr>
              <a:t>84</a:t>
            </a:fld>
            <a:endParaRPr lang="en-US">
              <a:solidFill>
                <a:prstClr val="black">
                  <a:tint val="75000"/>
                </a:prst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0525" y="2362200"/>
            <a:ext cx="11649075" cy="4029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357796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82705" cy="38164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1" i="0" u="none" strike="noStrike" baseline="0" dirty="0">
                <a:solidFill>
                  <a:srgbClr val="0000FF"/>
                </a:solidFill>
              </a:rPr>
              <a:t>Software Testing Strategies </a:t>
            </a:r>
            <a:endParaRPr kumimoji="0" lang="en-IN" sz="2400" b="0" i="0" u="none" strike="noStrike" kern="1200" cap="none" spc="0" normalizeH="0" baseline="0" noProof="0" dirty="0">
              <a:ln>
                <a:noFill/>
              </a:ln>
              <a:solidFill>
                <a:srgbClr val="0000FF"/>
              </a:solidFill>
              <a:effectLst/>
              <a:uLnTx/>
              <a:uFillTx/>
              <a:ea typeface="+mn-ea"/>
              <a:cs typeface="+mn-cs"/>
            </a:endParaRPr>
          </a:p>
          <a:p>
            <a:pPr algn="l"/>
            <a:endParaRPr lang="en-IN" sz="1800" b="0" i="0" u="none" strike="noStrike" baseline="0" dirty="0">
              <a:solidFill>
                <a:srgbClr val="000000"/>
              </a:solidFill>
              <a:latin typeface="Arial" panose="020B0604020202020204" pitchFamily="34" charset="0"/>
            </a:endParaRPr>
          </a:p>
          <a:p>
            <a:pPr marL="742950" lvl="1" indent="-285750" algn="just">
              <a:buFont typeface="Wingdings" panose="05000000000000000000" pitchFamily="2" charset="2"/>
              <a:buChar char="Ø"/>
            </a:pPr>
            <a:r>
              <a:rPr lang="en-US" sz="2000" b="0" i="0" u="none" strike="noStrike" baseline="0" dirty="0">
                <a:solidFill>
                  <a:srgbClr val="000000"/>
                </a:solidFill>
              </a:rPr>
              <a:t>Testing begins at module level and works outward towards the integration of  entire computer based system. </a:t>
            </a:r>
          </a:p>
          <a:p>
            <a:pPr marL="742950" lvl="1" indent="-285750" algn="just">
              <a:buFont typeface="Wingdings" panose="05000000000000000000" pitchFamily="2" charset="2"/>
              <a:buChar char="Ø"/>
            </a:pPr>
            <a:r>
              <a:rPr lang="en-US" sz="2000" b="0" i="0" u="none" strike="noStrike" baseline="0" dirty="0">
                <a:solidFill>
                  <a:srgbClr val="000000"/>
                </a:solidFill>
              </a:rPr>
              <a:t>Different testing techniques are required at different points in time. </a:t>
            </a:r>
          </a:p>
          <a:p>
            <a:pPr marL="742950" lvl="1" indent="-285750" algn="just">
              <a:buFont typeface="Wingdings" panose="05000000000000000000" pitchFamily="2" charset="2"/>
              <a:buChar char="Ø"/>
            </a:pPr>
            <a:r>
              <a:rPr lang="en-US" sz="2000" b="0" i="0" u="none" strike="noStrike" baseline="0" dirty="0">
                <a:solidFill>
                  <a:srgbClr val="000000"/>
                </a:solidFill>
              </a:rPr>
              <a:t>Testing is conducted by the s/w developer and ITG( Independent Test Group ) for large projects. </a:t>
            </a:r>
          </a:p>
          <a:p>
            <a:pPr marL="742950" lvl="1" indent="-285750" algn="just">
              <a:buFont typeface="Wingdings" panose="05000000000000000000" pitchFamily="2" charset="2"/>
              <a:buChar char="Ø"/>
            </a:pPr>
            <a:r>
              <a:rPr lang="en-US" sz="2000" b="0" i="0" u="none" strike="noStrike" baseline="0" dirty="0">
                <a:solidFill>
                  <a:srgbClr val="000000"/>
                </a:solidFill>
              </a:rPr>
              <a:t>Testing and Debugging are different and Debugging is essential in any testing strategy.</a:t>
            </a:r>
          </a:p>
          <a:p>
            <a:pPr marL="742950" lvl="1" indent="-285750" algn="just">
              <a:buFont typeface="Wingdings" panose="05000000000000000000" pitchFamily="2" charset="2"/>
              <a:buChar char="Ø"/>
            </a:pPr>
            <a:r>
              <a:rPr lang="en-US" sz="2000" dirty="0">
                <a:solidFill>
                  <a:srgbClr val="000000"/>
                </a:solidFill>
              </a:rPr>
              <a:t>Technically Testing is a process to check if the application is working same as it was supposed to do, and not working as it was not supposed to do.</a:t>
            </a:r>
          </a:p>
          <a:p>
            <a:pPr marL="742950" lvl="1" indent="-285750" algn="just">
              <a:buFont typeface="Wingdings" panose="05000000000000000000" pitchFamily="2" charset="2"/>
              <a:buChar char="Ø"/>
            </a:pPr>
            <a:r>
              <a:rPr lang="en-US" sz="2000" dirty="0">
                <a:solidFill>
                  <a:srgbClr val="000000"/>
                </a:solidFill>
              </a:rPr>
              <a:t> On other hand Debugging is the activity performed by developers to fix the bug found in the system. </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1301578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82705" cy="38164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1" i="0" u="none" strike="noStrike" baseline="0" dirty="0">
                <a:solidFill>
                  <a:srgbClr val="0000FF"/>
                </a:solidFill>
              </a:rPr>
              <a:t>Verification and Validation </a:t>
            </a:r>
          </a:p>
          <a:p>
            <a:pPr algn="l"/>
            <a:endParaRPr lang="en-IN" sz="1800" b="0" i="0" u="none" strike="noStrike" baseline="0" dirty="0">
              <a:solidFill>
                <a:srgbClr val="000000"/>
              </a:solidFill>
              <a:latin typeface="Arial" panose="020B0604020202020204" pitchFamily="34" charset="0"/>
            </a:endParaRPr>
          </a:p>
          <a:p>
            <a:pPr marL="742950" lvl="1" indent="-285750" algn="just">
              <a:buFont typeface="Wingdings" panose="05000000000000000000" pitchFamily="2" charset="2"/>
              <a:buChar char="Ø"/>
            </a:pPr>
            <a:r>
              <a:rPr lang="en-US" sz="2000" b="0" i="0" u="none" strike="noStrike" baseline="0" dirty="0">
                <a:solidFill>
                  <a:srgbClr val="000000"/>
                </a:solidFill>
              </a:rPr>
              <a:t>Verification is the process of evaluating a software system or component to determine whether the products of a given development phase satisfy the conditions imposed at the start of that phase .</a:t>
            </a:r>
          </a:p>
          <a:p>
            <a:pPr marL="1257300" lvl="2" indent="-342900" algn="just">
              <a:buFont typeface="Wingdings" panose="05000000000000000000" pitchFamily="2" charset="2"/>
              <a:buChar char="Ø"/>
            </a:pPr>
            <a:r>
              <a:rPr lang="en-US" sz="2000" b="0" i="0" u="none" strike="noStrike" baseline="0" dirty="0">
                <a:solidFill>
                  <a:srgbClr val="000000"/>
                </a:solidFill>
              </a:rPr>
              <a:t>Does the product meet its specifications? </a:t>
            </a:r>
          </a:p>
          <a:p>
            <a:pPr marL="1257300" lvl="2" indent="-342900" algn="just">
              <a:buFont typeface="Wingdings" panose="05000000000000000000" pitchFamily="2" charset="2"/>
              <a:buChar char="Ø"/>
            </a:pPr>
            <a:r>
              <a:rPr lang="en-US" sz="2000" b="0" i="0" u="none" strike="noStrike" baseline="0" dirty="0">
                <a:solidFill>
                  <a:srgbClr val="000000"/>
                </a:solidFill>
              </a:rPr>
              <a:t>Are we building the </a:t>
            </a:r>
            <a:r>
              <a:rPr lang="en-US" sz="2000" b="1" i="0" u="none" strike="noStrike" baseline="0" dirty="0">
                <a:solidFill>
                  <a:srgbClr val="FF0000"/>
                </a:solidFill>
              </a:rPr>
              <a:t>product right</a:t>
            </a:r>
            <a:r>
              <a:rPr lang="en-US" sz="2000" b="0" i="0" u="none" strike="noStrike" baseline="0" dirty="0">
                <a:solidFill>
                  <a:srgbClr val="000000"/>
                </a:solidFill>
              </a:rPr>
              <a:t>? </a:t>
            </a:r>
          </a:p>
          <a:p>
            <a:pPr marL="800100" lvl="1" indent="-342900">
              <a:buFont typeface="Wingdings" panose="05000000000000000000" pitchFamily="2" charset="2"/>
              <a:buChar char="Ø"/>
            </a:pPr>
            <a:r>
              <a:rPr lang="en-US" sz="2000" dirty="0">
                <a:solidFill>
                  <a:srgbClr val="000000"/>
                </a:solidFill>
              </a:rPr>
              <a:t>Methods of Verification : </a:t>
            </a:r>
            <a:r>
              <a:rPr lang="en-US" sz="2000" dirty="0">
                <a:solidFill>
                  <a:srgbClr val="000000"/>
                </a:solidFill>
                <a:hlinkClick r:id="rId2">
                  <a:extLst>
                    <a:ext uri="{A12FA001-AC4F-418D-AE19-62706E023703}">
                      <ahyp:hlinkClr xmlns:ahyp="http://schemas.microsoft.com/office/drawing/2018/hyperlinkcolor" xmlns="" val="tx"/>
                    </a:ext>
                  </a:extLst>
                </a:hlinkClick>
              </a:rPr>
              <a:t>Static Testing</a:t>
            </a:r>
            <a:endParaRPr lang="en-US" sz="2000" dirty="0">
              <a:solidFill>
                <a:srgbClr val="000000"/>
              </a:solidFill>
            </a:endParaRPr>
          </a:p>
          <a:p>
            <a:pPr marL="1714500" lvl="3" indent="-342900">
              <a:buFont typeface="Wingdings" panose="05000000000000000000" pitchFamily="2" charset="2"/>
              <a:buChar char="Ø"/>
            </a:pPr>
            <a:r>
              <a:rPr lang="en-US" sz="2000" dirty="0">
                <a:solidFill>
                  <a:srgbClr val="000000"/>
                </a:solidFill>
              </a:rPr>
              <a:t>Walkthrough</a:t>
            </a:r>
          </a:p>
          <a:p>
            <a:pPr marL="1714500" lvl="3" indent="-342900">
              <a:buFont typeface="Wingdings" panose="05000000000000000000" pitchFamily="2" charset="2"/>
              <a:buChar char="Ø"/>
            </a:pPr>
            <a:r>
              <a:rPr lang="en-US" sz="2000" dirty="0">
                <a:solidFill>
                  <a:srgbClr val="000000"/>
                </a:solidFill>
              </a:rPr>
              <a:t>Inspection</a:t>
            </a:r>
          </a:p>
          <a:p>
            <a:pPr marL="1714500" lvl="3" indent="-342900">
              <a:buFont typeface="Wingdings" panose="05000000000000000000" pitchFamily="2" charset="2"/>
              <a:buChar char="Ø"/>
            </a:pPr>
            <a:r>
              <a:rPr lang="en-US" sz="2000" dirty="0">
                <a:solidFill>
                  <a:srgbClr val="000000"/>
                </a:solidFill>
              </a:rPr>
              <a:t>Review</a:t>
            </a:r>
          </a:p>
          <a:p>
            <a:pPr lvl="4" algn="just"/>
            <a:endParaRPr lang="en-US" sz="2000" b="0" i="0" u="none" strike="noStrike" baseline="0" dirty="0">
              <a:solidFill>
                <a:srgbClr val="000000"/>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8088370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82705" cy="28931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Verification and Validation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lvl="1" indent="-285750" algn="just">
              <a:buFont typeface="Wingdings" panose="05000000000000000000" pitchFamily="2" charset="2"/>
              <a:buChar char="Ø"/>
            </a:pPr>
            <a:r>
              <a:rPr lang="en-US" sz="2000" b="0" i="0" u="none" strike="noStrike" baseline="0" dirty="0">
                <a:solidFill>
                  <a:srgbClr val="000000"/>
                </a:solidFill>
              </a:rPr>
              <a:t>Validation is the process of evaluating a software system or component during, or at the end of, the development cycle in order to determine whether it satisfies specified requirements </a:t>
            </a:r>
          </a:p>
          <a:p>
            <a:pPr marL="742950" lvl="1" indent="-285750" algn="just">
              <a:buFont typeface="Wingdings" panose="05000000000000000000" pitchFamily="2" charset="2"/>
              <a:buChar char="Ø"/>
            </a:pPr>
            <a:r>
              <a:rPr lang="en-US" sz="2000" b="0" i="0" u="none" strike="noStrike" baseline="0" dirty="0">
                <a:solidFill>
                  <a:srgbClr val="000000"/>
                </a:solidFill>
              </a:rPr>
              <a:t> Does the product perform as desired? </a:t>
            </a:r>
          </a:p>
          <a:p>
            <a:pPr marL="742950" lvl="1" indent="-285750" algn="just">
              <a:buFont typeface="Wingdings" panose="05000000000000000000" pitchFamily="2" charset="2"/>
              <a:buChar char="Ø"/>
            </a:pPr>
            <a:r>
              <a:rPr lang="en-US" sz="2000" b="0" i="0" u="none" strike="noStrike" baseline="0" dirty="0">
                <a:solidFill>
                  <a:srgbClr val="000000"/>
                </a:solidFill>
              </a:rPr>
              <a:t>Are we building the </a:t>
            </a:r>
            <a:r>
              <a:rPr lang="en-US" sz="2000" b="1" i="0" u="none" strike="noStrike" baseline="0" dirty="0">
                <a:solidFill>
                  <a:srgbClr val="FF0000"/>
                </a:solidFill>
              </a:rPr>
              <a:t>right product </a:t>
            </a:r>
          </a:p>
          <a:p>
            <a:pPr marL="742950" lvl="1" indent="-285750" algn="just">
              <a:buFont typeface="Wingdings" panose="05000000000000000000" pitchFamily="2" charset="2"/>
              <a:buChar char="Ø"/>
            </a:pPr>
            <a:r>
              <a:rPr lang="en-US" sz="2000" dirty="0">
                <a:solidFill>
                  <a:srgbClr val="000000"/>
                </a:solidFill>
              </a:rPr>
              <a:t>Methods of Validation : </a:t>
            </a:r>
            <a:r>
              <a:rPr lang="en-US" sz="2000" dirty="0">
                <a:solidFill>
                  <a:srgbClr val="000000"/>
                </a:solidFill>
                <a:hlinkClick r:id="rId2">
                  <a:extLst>
                    <a:ext uri="{A12FA001-AC4F-418D-AE19-62706E023703}">
                      <ahyp:hlinkClr xmlns:ahyp="http://schemas.microsoft.com/office/drawing/2018/hyperlinkcolor" xmlns="" val="tx"/>
                    </a:ext>
                  </a:extLst>
                </a:hlinkClick>
              </a:rPr>
              <a:t>Dynamic Testing</a:t>
            </a:r>
            <a:endParaRPr lang="en-US" sz="2000" dirty="0">
              <a:solidFill>
                <a:srgbClr val="000000"/>
              </a:solidFill>
            </a:endParaRPr>
          </a:p>
          <a:p>
            <a:pPr marL="1200150" lvl="2" indent="-285750" algn="just">
              <a:buFont typeface="Wingdings" panose="05000000000000000000" pitchFamily="2" charset="2"/>
              <a:buChar char="Ø"/>
            </a:pPr>
            <a:r>
              <a:rPr lang="en-US" sz="2000" dirty="0">
                <a:solidFill>
                  <a:srgbClr val="000000"/>
                </a:solidFill>
              </a:rPr>
              <a:t>Testing</a:t>
            </a:r>
          </a:p>
          <a:p>
            <a:pPr marL="742950" lvl="1" indent="-285750" algn="just">
              <a:buFont typeface="Wingdings" panose="05000000000000000000" pitchFamily="2" charset="2"/>
              <a:buChar char="Ø"/>
            </a:pPr>
            <a:endParaRPr lang="en-US" sz="2000" b="1" i="0" u="none" strike="noStrike" baseline="0" dirty="0">
              <a:solidFill>
                <a:srgbClr val="FF0000"/>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917627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94845" y="1815656"/>
            <a:ext cx="10482705"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1" i="0" u="none" strike="noStrike" kern="1200" cap="none" spc="0" normalizeH="0" baseline="0" noProof="0" dirty="0">
              <a:ln>
                <a:noFill/>
              </a:ln>
              <a:solidFill>
                <a:srgbClr val="FF0000"/>
              </a:solidFill>
              <a:effectLst/>
              <a:uLnTx/>
              <a:uFillTx/>
              <a:latin typeface="Calibri"/>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85A60653-E12D-46C9-B107-386DCE413465}"/>
              </a:ext>
            </a:extLst>
          </p:cNvPr>
          <p:cNvPicPr>
            <a:picLocks noChangeAspect="1"/>
          </p:cNvPicPr>
          <p:nvPr/>
        </p:nvPicPr>
        <p:blipFill>
          <a:blip r:embed="rId3"/>
          <a:stretch>
            <a:fillRect/>
          </a:stretch>
        </p:blipFill>
        <p:spPr>
          <a:xfrm>
            <a:off x="762000" y="1936747"/>
            <a:ext cx="10068497" cy="4732913"/>
          </a:xfrm>
          <a:prstGeom prst="rect">
            <a:avLst/>
          </a:prstGeom>
        </p:spPr>
      </p:pic>
    </p:spTree>
    <p:extLst>
      <p:ext uri="{BB962C8B-B14F-4D97-AF65-F5344CB8AC3E}">
        <p14:creationId xmlns:p14="http://schemas.microsoft.com/office/powerpoint/2010/main" xmlns="" val="30661980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94845" y="1815656"/>
            <a:ext cx="10482705" cy="104644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Example for Verification and Validation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1" i="0" u="none" strike="noStrike" kern="1200" cap="none" spc="0" normalizeH="0" baseline="0" noProof="0" dirty="0">
              <a:ln>
                <a:noFill/>
              </a:ln>
              <a:solidFill>
                <a:srgbClr val="FF0000"/>
              </a:solidFill>
              <a:effectLst/>
              <a:uLnTx/>
              <a:uFillTx/>
              <a:latin typeface="Calibri"/>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xmlns="" id="{0454C769-3FA9-402E-84FD-82FDAC963C7C}"/>
              </a:ext>
            </a:extLst>
          </p:cNvPr>
          <p:cNvPicPr>
            <a:picLocks noChangeAspect="1"/>
          </p:cNvPicPr>
          <p:nvPr/>
        </p:nvPicPr>
        <p:blipFill>
          <a:blip r:embed="rId3"/>
          <a:stretch>
            <a:fillRect/>
          </a:stretch>
        </p:blipFill>
        <p:spPr>
          <a:xfrm>
            <a:off x="923925" y="2438400"/>
            <a:ext cx="10344150" cy="3767137"/>
          </a:xfrm>
          <a:prstGeom prst="rect">
            <a:avLst/>
          </a:prstGeom>
        </p:spPr>
      </p:pic>
    </p:spTree>
    <p:extLst>
      <p:ext uri="{BB962C8B-B14F-4D97-AF65-F5344CB8AC3E}">
        <p14:creationId xmlns:p14="http://schemas.microsoft.com/office/powerpoint/2010/main" xmlns="" val="3785688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353000" y="2270603"/>
            <a:ext cx="11277600" cy="4875053"/>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800100" lvl="1" indent="-342900">
              <a:buFont typeface="Wingdings" panose="05000000000000000000" pitchFamily="2" charset="2"/>
              <a:buChar char="Ø"/>
            </a:pPr>
            <a:r>
              <a:rPr lang="en-US" sz="2000" b="0" i="0" dirty="0">
                <a:solidFill>
                  <a:srgbClr val="222222"/>
                </a:solidFill>
                <a:effectLst/>
              </a:rPr>
              <a:t>Nissan cars recalled over 1 million cars from the market due to software failure in the airbag sensory detectors. There has been reported two accident due to this software failure.</a:t>
            </a:r>
          </a:p>
          <a:p>
            <a:pPr marL="800100" lvl="1" indent="-342900">
              <a:buFont typeface="Wingdings" panose="05000000000000000000" pitchFamily="2" charset="2"/>
              <a:buChar char="Ø"/>
            </a:pPr>
            <a:r>
              <a:rPr lang="en-US" sz="2000" dirty="0">
                <a:solidFill>
                  <a:srgbClr val="222222"/>
                </a:solidFill>
              </a:rPr>
              <a:t>In the mid-2000’s many Toyota drivers were reporting that their car was accelerating without them touching the pedal. After a series of accidents, which lead to investigations, investigators discovered that software errors were the cause of the unintended acceleration.</a:t>
            </a:r>
          </a:p>
          <a:p>
            <a:pPr marL="800100" lvl="1" indent="-342900">
              <a:buFont typeface="Wingdings" panose="05000000000000000000" pitchFamily="2" charset="2"/>
              <a:buChar char="Ø"/>
            </a:pPr>
            <a:r>
              <a:rPr lang="en-US" sz="2000" b="0" i="0" dirty="0">
                <a:solidFill>
                  <a:srgbClr val="222222"/>
                </a:solidFill>
                <a:effectLst/>
              </a:rPr>
              <a:t>Some of Amazon's third-party retailers saw their product price is reduced to 1p due to a software glitch. They were left with heavy losses.</a:t>
            </a:r>
          </a:p>
          <a:p>
            <a:pPr marL="800100" lvl="1" indent="-342900">
              <a:buFont typeface="Wingdings" panose="05000000000000000000" pitchFamily="2" charset="2"/>
              <a:buChar char="Ø"/>
            </a:pPr>
            <a:r>
              <a:rPr kumimoji="0" lang="en-US" sz="2000" b="0" i="0" u="none" strike="noStrike" kern="1200" cap="none" spc="0" normalizeH="0" baseline="0" noProof="0" dirty="0">
                <a:ln>
                  <a:noFill/>
                </a:ln>
                <a:solidFill>
                  <a:srgbClr val="222222"/>
                </a:solidFill>
                <a:effectLst/>
                <a:uLnTx/>
                <a:uFillTx/>
                <a:latin typeface="Calibri"/>
                <a:ea typeface="+mn-ea"/>
                <a:cs typeface="+mn-cs"/>
              </a:rPr>
              <a:t>In 2015 fighter plane F-35 fell victim to a software bug, making it unable to detect targets correctly.</a:t>
            </a:r>
          </a:p>
          <a:p>
            <a:pPr marL="800100" lvl="1" indent="-342900">
              <a:buFont typeface="Wingdings" panose="05000000000000000000" pitchFamily="2" charset="2"/>
              <a:buChar char="Ø"/>
            </a:pPr>
            <a:r>
              <a:rPr lang="en-US" sz="2000" b="0" i="0" dirty="0">
                <a:solidFill>
                  <a:srgbClr val="222222"/>
                </a:solidFill>
                <a:effectLst/>
              </a:rPr>
              <a:t>Starbucks was forced to close about 60 percent of stores in the U.S and Canada due to software failure in its POS system. At one point, the store served coffee for free as they were unable to process the transaction.</a:t>
            </a:r>
          </a:p>
          <a:p>
            <a:pPr lvl="1"/>
            <a:endParaRPr kumimoji="0" lang="en-US" sz="2000" b="0" i="0" u="none" strike="noStrike" kern="1200" cap="none" spc="0" normalizeH="0" baseline="0" noProof="0" dirty="0">
              <a:ln>
                <a:noFill/>
              </a:ln>
              <a:solidFill>
                <a:srgbClr val="222222"/>
              </a:solidFill>
              <a:effectLst/>
              <a:uLnTx/>
              <a:uFillTx/>
              <a:latin typeface="Calibri"/>
              <a:ea typeface="+mn-ea"/>
              <a:cs typeface="+mn-cs"/>
            </a:endParaRPr>
          </a:p>
          <a:p>
            <a:pPr lvl="1"/>
            <a:endParaRPr lang="en-US" sz="2000" b="0" i="0" dirty="0">
              <a:solidFill>
                <a:srgbClr val="222222"/>
              </a:solidFill>
              <a:effectLst/>
            </a:endParaRPr>
          </a:p>
          <a:p>
            <a:pPr lvl="1"/>
            <a:endParaRPr lang="en-US" sz="2000" b="0" i="0" dirty="0">
              <a:solidFill>
                <a:srgbClr val="222222"/>
              </a:solidFill>
              <a:effectLst/>
            </a:endParaRPr>
          </a:p>
        </p:txBody>
      </p:sp>
      <p:sp>
        <p:nvSpPr>
          <p:cNvPr id="6" name="Rectangle 5"/>
          <p:cNvSpPr/>
          <p:nvPr/>
        </p:nvSpPr>
        <p:spPr>
          <a:xfrm>
            <a:off x="172978" y="1790700"/>
            <a:ext cx="3021212" cy="7386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lang="en-IN" sz="2400" b="1" dirty="0">
                <a:solidFill>
                  <a:srgbClr val="0000FF"/>
                </a:solidFill>
                <a:latin typeface="Calibri"/>
              </a:rPr>
              <a:t>W</a:t>
            </a:r>
            <a:r>
              <a:rPr kumimoji="0" lang="en-IN" sz="2400" b="1" i="0" u="none" strike="noStrike" kern="1200" cap="none" spc="0" normalizeH="0" baseline="0" noProof="0" dirty="0" err="1">
                <a:ln>
                  <a:noFill/>
                </a:ln>
                <a:solidFill>
                  <a:srgbClr val="0000FF"/>
                </a:solidFill>
                <a:effectLst/>
                <a:uLnTx/>
                <a:uFillTx/>
                <a:latin typeface="Calibri"/>
                <a:ea typeface="+mn-ea"/>
                <a:cs typeface="+mn-cs"/>
              </a:rPr>
              <a:t>hy</a:t>
            </a:r>
            <a:r>
              <a:rPr kumimoji="0" lang="en-IN" sz="2400" b="1" i="0" u="none" strike="noStrike" kern="1200" cap="none" spc="0" normalizeH="0" baseline="0" noProof="0" dirty="0">
                <a:ln>
                  <a:noFill/>
                </a:ln>
                <a:solidFill>
                  <a:srgbClr val="0000FF"/>
                </a:solidFill>
                <a:effectLst/>
                <a:uLnTx/>
                <a:uFillTx/>
                <a:latin typeface="Calibri"/>
                <a:ea typeface="+mn-ea"/>
                <a:cs typeface="+mn-cs"/>
              </a:rPr>
              <a:t> Software Testing</a:t>
            </a:r>
            <a:endParaRPr kumimoji="0" lang="en-US" sz="2400" b="1" i="0" u="none" strike="noStrike" kern="1200" cap="none" spc="0" normalizeH="0" baseline="0" noProof="0" dirty="0">
              <a:ln>
                <a:noFill/>
              </a:ln>
              <a:solidFill>
                <a:srgbClr val="0000FF"/>
              </a:solidFill>
              <a:effectLst/>
              <a:uLnTx/>
              <a:uFillTx/>
              <a:latin typeface="Calibri"/>
              <a:ea typeface="+mn-ea"/>
              <a:cs typeface="Times New Roman"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24321650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82705" cy="104644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Difference between Verification and Validation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1" i="0" u="none" strike="noStrike" kern="1200" cap="none" spc="0" normalizeH="0" baseline="0" noProof="0" dirty="0">
              <a:ln>
                <a:noFill/>
              </a:ln>
              <a:solidFill>
                <a:srgbClr val="FF0000"/>
              </a:solidFill>
              <a:effectLst/>
              <a:uLnTx/>
              <a:uFillTx/>
              <a:latin typeface="Calibri"/>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8AEC0FC7-16F8-4556-91A7-69C64AD4FB4D}"/>
              </a:ext>
            </a:extLst>
          </p:cNvPr>
          <p:cNvPicPr>
            <a:picLocks noChangeAspect="1"/>
          </p:cNvPicPr>
          <p:nvPr/>
        </p:nvPicPr>
        <p:blipFill>
          <a:blip r:embed="rId3"/>
          <a:stretch>
            <a:fillRect/>
          </a:stretch>
        </p:blipFill>
        <p:spPr>
          <a:xfrm>
            <a:off x="1066800" y="2819400"/>
            <a:ext cx="9296400" cy="3536953"/>
          </a:xfrm>
          <a:prstGeom prst="rect">
            <a:avLst/>
          </a:prstGeom>
        </p:spPr>
      </p:pic>
    </p:spTree>
    <p:extLst>
      <p:ext uri="{BB962C8B-B14F-4D97-AF65-F5344CB8AC3E}">
        <p14:creationId xmlns:p14="http://schemas.microsoft.com/office/powerpoint/2010/main" xmlns="" val="26609752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394845" y="1815656"/>
            <a:ext cx="10482705" cy="104644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Difference between Verification and Validation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1" i="0" u="none" strike="noStrike" kern="1200" cap="none" spc="0" normalizeH="0" baseline="0" noProof="0" dirty="0">
              <a:ln>
                <a:noFill/>
              </a:ln>
              <a:solidFill>
                <a:srgbClr val="FF0000"/>
              </a:solidFill>
              <a:effectLst/>
              <a:uLnTx/>
              <a:uFillTx/>
              <a:latin typeface="Calibri"/>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xmlns="" id="{E2861AFE-E052-4CEA-A532-2C605A60E81B}"/>
              </a:ext>
            </a:extLst>
          </p:cNvPr>
          <p:cNvPicPr>
            <a:picLocks noChangeAspect="1"/>
          </p:cNvPicPr>
          <p:nvPr/>
        </p:nvPicPr>
        <p:blipFill>
          <a:blip r:embed="rId3"/>
          <a:stretch>
            <a:fillRect/>
          </a:stretch>
        </p:blipFill>
        <p:spPr>
          <a:xfrm>
            <a:off x="1143000" y="2438400"/>
            <a:ext cx="9291637" cy="4014787"/>
          </a:xfrm>
          <a:prstGeom prst="rect">
            <a:avLst/>
          </a:prstGeom>
        </p:spPr>
      </p:pic>
    </p:spTree>
    <p:extLst>
      <p:ext uri="{BB962C8B-B14F-4D97-AF65-F5344CB8AC3E}">
        <p14:creationId xmlns:p14="http://schemas.microsoft.com/office/powerpoint/2010/main" xmlns="" val="24066017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82705"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Verification and Validation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FF2A88CB-D798-4EC8-9626-7559477DE382}"/>
              </a:ext>
            </a:extLst>
          </p:cNvPr>
          <p:cNvPicPr>
            <a:picLocks noChangeAspect="1"/>
          </p:cNvPicPr>
          <p:nvPr/>
        </p:nvPicPr>
        <p:blipFill>
          <a:blip r:embed="rId3"/>
          <a:stretch>
            <a:fillRect/>
          </a:stretch>
        </p:blipFill>
        <p:spPr>
          <a:xfrm>
            <a:off x="1066800" y="2590799"/>
            <a:ext cx="9591675" cy="3765553"/>
          </a:xfrm>
          <a:prstGeom prst="rect">
            <a:avLst/>
          </a:prstGeom>
        </p:spPr>
      </p:pic>
    </p:spTree>
    <p:extLst>
      <p:ext uri="{BB962C8B-B14F-4D97-AF65-F5344CB8AC3E}">
        <p14:creationId xmlns:p14="http://schemas.microsoft.com/office/powerpoint/2010/main" xmlns="" val="12247144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353000" y="2362200"/>
            <a:ext cx="11277600" cy="289182"/>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p:txBody>
      </p:sp>
      <p:sp>
        <p:nvSpPr>
          <p:cNvPr id="6" name="Rectangle 5"/>
          <p:cNvSpPr/>
          <p:nvPr/>
        </p:nvSpPr>
        <p:spPr>
          <a:xfrm>
            <a:off x="172978" y="1790700"/>
            <a:ext cx="590950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IN" sz="2400" b="1" i="0" u="none" strike="noStrike" kern="1200" cap="none" spc="0" normalizeH="0" baseline="0" noProof="0" dirty="0">
                <a:ln>
                  <a:noFill/>
                </a:ln>
                <a:solidFill>
                  <a:srgbClr val="0000FF"/>
                </a:solidFill>
                <a:effectLst/>
                <a:uLnTx/>
                <a:uFillTx/>
                <a:latin typeface="Calibri"/>
                <a:ea typeface="+mn-ea"/>
                <a:cs typeface="+mn-cs"/>
              </a:rPr>
              <a:t>Level of Software Testing[White Box Testing]</a:t>
            </a:r>
            <a:endParaRPr kumimoji="0" lang="en-US" sz="2400" b="1" i="0" u="none" strike="noStrike" kern="1200" cap="none" spc="0" normalizeH="0" baseline="0" noProof="0" dirty="0">
              <a:ln>
                <a:noFill/>
              </a:ln>
              <a:solidFill>
                <a:srgbClr val="0000FF"/>
              </a:solidFill>
              <a:effectLst/>
              <a:uLnTx/>
              <a:uFillTx/>
              <a:latin typeface="Calibri"/>
              <a:ea typeface="+mn-ea"/>
              <a:cs typeface="Times New Roman"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67031" y="2492876"/>
            <a:ext cx="4914569" cy="3457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622236" y="2506791"/>
            <a:ext cx="5562600" cy="34585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800241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353000" y="2362200"/>
            <a:ext cx="11277600" cy="289182"/>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p:txBody>
      </p:sp>
      <p:sp>
        <p:nvSpPr>
          <p:cNvPr id="6" name="Rectangle 5"/>
          <p:cNvSpPr/>
          <p:nvPr/>
        </p:nvSpPr>
        <p:spPr>
          <a:xfrm>
            <a:off x="172978" y="1790700"/>
            <a:ext cx="342638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IN" sz="2400" b="1" i="0" u="none" strike="noStrike" kern="1200" cap="none" spc="0" normalizeH="0" baseline="0" noProof="0" dirty="0">
                <a:ln>
                  <a:noFill/>
                </a:ln>
                <a:solidFill>
                  <a:srgbClr val="0000FF"/>
                </a:solidFill>
                <a:effectLst/>
                <a:uLnTx/>
                <a:uFillTx/>
                <a:latin typeface="Calibri"/>
                <a:ea typeface="+mn-ea"/>
                <a:cs typeface="+mn-cs"/>
              </a:rPr>
              <a:t>Level of Software Testing</a:t>
            </a:r>
            <a:endParaRPr kumimoji="0" lang="en-US" sz="2400" b="1" i="0" u="none" strike="noStrike" kern="1200" cap="none" spc="0" normalizeH="0" baseline="0" noProof="0" dirty="0">
              <a:ln>
                <a:noFill/>
              </a:ln>
              <a:solidFill>
                <a:srgbClr val="0000FF"/>
              </a:solidFill>
              <a:effectLst/>
              <a:uLnTx/>
              <a:uFillTx/>
              <a:latin typeface="Calibri"/>
              <a:ea typeface="+mn-ea"/>
              <a:cs typeface="Times New Roman"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251575" y="2506791"/>
            <a:ext cx="5693763" cy="37522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23845" y="2506791"/>
            <a:ext cx="5314955" cy="3736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387226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353000" y="2362200"/>
            <a:ext cx="11277600" cy="289182"/>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p:txBody>
      </p:sp>
      <p:sp>
        <p:nvSpPr>
          <p:cNvPr id="6" name="Rectangle 5"/>
          <p:cNvSpPr/>
          <p:nvPr/>
        </p:nvSpPr>
        <p:spPr>
          <a:xfrm>
            <a:off x="172978" y="1790700"/>
            <a:ext cx="350128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IN" sz="2400" b="1" i="0" u="none" strike="noStrike" kern="1200" cap="none" spc="0" normalizeH="0" baseline="0" noProof="0" dirty="0">
                <a:ln>
                  <a:noFill/>
                </a:ln>
                <a:solidFill>
                  <a:srgbClr val="0000FF"/>
                </a:solidFill>
                <a:effectLst/>
                <a:uLnTx/>
                <a:uFillTx/>
                <a:latin typeface="Calibri"/>
                <a:ea typeface="+mn-ea"/>
                <a:cs typeface="+mn-cs"/>
              </a:rPr>
              <a:t>Level of Software Testing</a:t>
            </a:r>
            <a:endParaRPr kumimoji="0" lang="en-US" sz="2400" b="1" i="0" u="none" strike="noStrike" kern="1200" cap="none" spc="0" normalizeH="0" baseline="0" noProof="0" dirty="0">
              <a:ln>
                <a:noFill/>
              </a:ln>
              <a:solidFill>
                <a:srgbClr val="0000FF"/>
              </a:solidFill>
              <a:effectLst/>
              <a:uLnTx/>
              <a:uFillTx/>
              <a:latin typeface="Calibri"/>
              <a:ea typeface="+mn-ea"/>
              <a:cs typeface="Times New Roman"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62050" y="2651382"/>
            <a:ext cx="9867900" cy="36732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874292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82705" cy="44012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Unit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b="0" i="0" dirty="0">
                <a:solidFill>
                  <a:srgbClr val="000000"/>
                </a:solidFill>
                <a:effectLst/>
              </a:rPr>
              <a:t>Unit testing involves the testing of each unit or an individual component of the software application.</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b="0" i="0" dirty="0">
                <a:solidFill>
                  <a:srgbClr val="000000"/>
                </a:solidFill>
                <a:effectLst/>
              </a:rPr>
              <a:t> It is the first level of functional testing. </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b="0" i="0" dirty="0">
                <a:solidFill>
                  <a:srgbClr val="000000"/>
                </a:solidFill>
                <a:effectLst/>
              </a:rPr>
              <a:t>The aim behind unit testing is to validate unit components with its performance.</a:t>
            </a:r>
            <a:r>
              <a:rPr kumimoji="0" lang="en-US" sz="2000" b="0" i="0" u="none" strike="noStrike" kern="1200" cap="none" spc="0" normalizeH="0" baseline="0" noProof="0" dirty="0">
                <a:ln>
                  <a:noFill/>
                </a:ln>
                <a:solidFill>
                  <a:srgbClr val="000000"/>
                </a:solidFill>
                <a:effectLst/>
                <a:uLnTx/>
                <a:uFillTx/>
                <a:ea typeface="+mn-ea"/>
                <a:cs typeface="+mn-cs"/>
              </a:rPr>
              <a:t> </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b="0" i="0" dirty="0">
                <a:solidFill>
                  <a:srgbClr val="000000"/>
                </a:solidFill>
                <a:effectLst/>
              </a:rPr>
              <a:t>The purpose of unit testing is to test the correctness of isolated code.</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b="0" i="0" dirty="0">
                <a:solidFill>
                  <a:srgbClr val="000000"/>
                </a:solidFill>
                <a:effectLst/>
              </a:rPr>
              <a:t> A unit component is an individual function or code of the application.</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b="0" i="0" dirty="0">
                <a:solidFill>
                  <a:srgbClr val="000000"/>
                </a:solidFill>
                <a:effectLst/>
              </a:rPr>
              <a:t> White box testing approach used for unit testing and usually done by the developers.</a:t>
            </a:r>
          </a:p>
          <a:p>
            <a:pPr marL="800100" lvl="1" indent="-342900" algn="just">
              <a:buFont typeface="Wingdings" panose="05000000000000000000" pitchFamily="2" charset="2"/>
              <a:buChar char="Ø"/>
            </a:pPr>
            <a:r>
              <a:rPr lang="en-US" sz="2000" dirty="0">
                <a:solidFill>
                  <a:srgbClr val="000000"/>
                </a:solidFill>
              </a:rPr>
              <a:t>Whenever the application is ready and given to the Test engineer, he/she will start checking every component of the module or module of the application independently or one by one, and this process is known as Unit testing or components testing.</a:t>
            </a:r>
          </a:p>
          <a:p>
            <a:pPr marL="800100" lvl="1" indent="-342900" algn="just">
              <a:buFont typeface="Wingdings" panose="05000000000000000000" pitchFamily="2" charset="2"/>
              <a:buChar char="Ø"/>
            </a:pPr>
            <a:endParaRPr lang="en-IN" sz="20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30905693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4843905" cy="40934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Why Unit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b="0" i="0" dirty="0">
                <a:solidFill>
                  <a:srgbClr val="000000"/>
                </a:solidFill>
                <a:effectLst/>
              </a:rPr>
              <a:t>In a testing level hierarchy, unit testing is the first level of testing done before integration and other remaining levels of the testing. </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000" b="0" i="0" dirty="0">
                <a:solidFill>
                  <a:srgbClr val="000000"/>
                </a:solidFill>
                <a:effectLst/>
              </a:rPr>
              <a:t>It uses modules for the testing process which reduces the dependency of waiting for Unit testing frameworks, stubs, drivers and mock objects are used for assistance in unit testing.</a:t>
            </a:r>
            <a:endParaRPr kumimoji="0" lang="en-IN" sz="2000" b="0" i="0" u="none" strike="noStrike" kern="1200" cap="none" spc="0" normalizeH="0" baseline="0" noProof="0" dirty="0">
              <a:ln>
                <a:noFill/>
              </a:ln>
              <a:solidFill>
                <a:srgbClr val="00000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C6773B5F-F43A-45A9-AF7D-677EDE946C54}"/>
              </a:ext>
            </a:extLst>
          </p:cNvPr>
          <p:cNvPicPr>
            <a:picLocks noChangeAspect="1"/>
          </p:cNvPicPr>
          <p:nvPr/>
        </p:nvPicPr>
        <p:blipFill>
          <a:blip r:embed="rId3"/>
          <a:stretch>
            <a:fillRect/>
          </a:stretch>
        </p:blipFill>
        <p:spPr>
          <a:xfrm>
            <a:off x="6400800" y="2783460"/>
            <a:ext cx="4052888" cy="2626740"/>
          </a:xfrm>
          <a:prstGeom prst="rect">
            <a:avLst/>
          </a:prstGeom>
        </p:spPr>
      </p:pic>
    </p:spTree>
    <p:extLst>
      <p:ext uri="{BB962C8B-B14F-4D97-AF65-F5344CB8AC3E}">
        <p14:creationId xmlns:p14="http://schemas.microsoft.com/office/powerpoint/2010/main" xmlns="" val="2869331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82705" cy="32316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Why Unit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342900" indent="-342900" algn="l">
              <a:buFont typeface="Wingdings" panose="05000000000000000000" pitchFamily="2" charset="2"/>
              <a:buChar char="Ø"/>
            </a:pPr>
            <a:r>
              <a:rPr lang="en-US" sz="2400" b="0" dirty="0">
                <a:solidFill>
                  <a:srgbClr val="000000"/>
                </a:solidFill>
                <a:effectLst/>
              </a:rPr>
              <a:t>Unit testing helps tester and developers to understand the base of code that makes them able to change defect causing code quickly.</a:t>
            </a:r>
          </a:p>
          <a:p>
            <a:pPr marL="342900" indent="-342900" algn="l">
              <a:buFont typeface="Wingdings" panose="05000000000000000000" pitchFamily="2" charset="2"/>
              <a:buChar char="Ø"/>
            </a:pPr>
            <a:r>
              <a:rPr lang="en-US" sz="2400" b="0" dirty="0">
                <a:solidFill>
                  <a:srgbClr val="000000"/>
                </a:solidFill>
                <a:effectLst/>
              </a:rPr>
              <a:t>Unit testing helps in the documentation.</a:t>
            </a:r>
          </a:p>
          <a:p>
            <a:pPr marL="342900" indent="-342900" algn="l">
              <a:buFont typeface="Wingdings" panose="05000000000000000000" pitchFamily="2" charset="2"/>
              <a:buChar char="Ø"/>
            </a:pPr>
            <a:r>
              <a:rPr lang="en-US" sz="2400" b="0" dirty="0">
                <a:solidFill>
                  <a:srgbClr val="000000"/>
                </a:solidFill>
                <a:effectLst/>
              </a:rPr>
              <a:t>Unit testing fixes defects very early in the development phase that's why there is a possibility to occur a smaller number of defects in upcoming testing levels.</a:t>
            </a:r>
          </a:p>
          <a:p>
            <a:pPr marL="342900" indent="-342900" algn="l">
              <a:buFont typeface="Wingdings" panose="05000000000000000000" pitchFamily="2" charset="2"/>
              <a:buChar char="Ø"/>
            </a:pPr>
            <a:r>
              <a:rPr lang="en-US" sz="2400" b="0" dirty="0">
                <a:solidFill>
                  <a:srgbClr val="000000"/>
                </a:solidFill>
                <a:effectLst/>
              </a:rPr>
              <a:t>It helps with code reusability by migrating code and test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8780940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2105561"/>
            <a:ext cx="10482705"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FF"/>
                </a:solidFill>
                <a:effectLst/>
                <a:uLnTx/>
                <a:uFillTx/>
                <a:latin typeface="Calibri"/>
                <a:ea typeface="+mn-ea"/>
                <a:cs typeface="+mn-cs"/>
              </a:rPr>
              <a:t>Scenario-Online Banking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107947"/>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899B003D-401E-4DA1-BA4E-16DFE3506C31}"/>
              </a:ext>
            </a:extLst>
          </p:cNvPr>
          <p:cNvPicPr>
            <a:picLocks noChangeAspect="1"/>
          </p:cNvPicPr>
          <p:nvPr/>
        </p:nvPicPr>
        <p:blipFill>
          <a:blip r:embed="rId3"/>
          <a:stretch>
            <a:fillRect/>
          </a:stretch>
        </p:blipFill>
        <p:spPr>
          <a:xfrm>
            <a:off x="1219200" y="2924870"/>
            <a:ext cx="9144000" cy="2940475"/>
          </a:xfrm>
          <a:prstGeom prst="rect">
            <a:avLst/>
          </a:prstGeom>
        </p:spPr>
      </p:pic>
    </p:spTree>
    <p:extLst>
      <p:ext uri="{BB962C8B-B14F-4D97-AF65-F5344CB8AC3E}">
        <p14:creationId xmlns:p14="http://schemas.microsoft.com/office/powerpoint/2010/main" xmlns="" val="2603395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6576</TotalTime>
  <Words>5322</Words>
  <Application>Microsoft Office PowerPoint</Application>
  <PresentationFormat>Custom</PresentationFormat>
  <Paragraphs>1012</Paragraphs>
  <Slides>140</Slides>
  <Notes>0</Notes>
  <HiddenSlides>0</HiddenSlides>
  <MMClips>0</MMClips>
  <ScaleCrop>false</ScaleCrop>
  <HeadingPairs>
    <vt:vector size="6" baseType="variant">
      <vt:variant>
        <vt:lpstr>Theme</vt:lpstr>
      </vt:variant>
      <vt:variant>
        <vt:i4>2</vt:i4>
      </vt:variant>
      <vt:variant>
        <vt:lpstr>Embedded OLE Servers</vt:lpstr>
      </vt:variant>
      <vt:variant>
        <vt:i4>0</vt:i4>
      </vt:variant>
      <vt:variant>
        <vt:lpstr>Slide Titles</vt:lpstr>
      </vt:variant>
      <vt:variant>
        <vt:i4>140</vt:i4>
      </vt:variant>
    </vt:vector>
  </HeadingPairs>
  <TitlesOfParts>
    <vt:vector size="142" baseType="lpstr">
      <vt:lpstr>Office Theme</vt:lpstr>
      <vt:lpstr>2_Office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Ajitha</dc:creator>
  <cp:lastModifiedBy>online</cp:lastModifiedBy>
  <cp:revision>417</cp:revision>
  <dcterms:created xsi:type="dcterms:W3CDTF">2019-06-27T01:09:18Z</dcterms:created>
  <dcterms:modified xsi:type="dcterms:W3CDTF">2020-10-30T07:43:14Z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2017-02-01T00:00:00Z</vt:filetime>
  </property>
  <property fmtid="{D5CDD505-2E9C-101B-9397-08002B2CF9AE}" pid="3" name="Creator">
    <vt:lpwstr>Microsoft® PowerPoint® 2013</vt:lpwstr>
  </property>
  <property fmtid="{D5CDD505-2E9C-101B-9397-08002B2CF9AE}" pid="4" name="LastSaved">
    <vt:filetime>2019-06-27T00:00:00Z</vt:filetime>
  </property>
</Properties>
</file>